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5" r:id="rId2"/>
    <p:sldId id="337" r:id="rId3"/>
    <p:sldId id="345" r:id="rId4"/>
    <p:sldId id="346" r:id="rId5"/>
    <p:sldId id="330" r:id="rId6"/>
    <p:sldId id="339" r:id="rId7"/>
    <p:sldId id="350" r:id="rId8"/>
    <p:sldId id="351" r:id="rId9"/>
    <p:sldId id="342" r:id="rId10"/>
    <p:sldId id="343" r:id="rId11"/>
    <p:sldId id="332" r:id="rId12"/>
    <p:sldId id="353" r:id="rId13"/>
    <p:sldId id="354" r:id="rId14"/>
    <p:sldId id="355" r:id="rId15"/>
    <p:sldId id="333" r:id="rId16"/>
    <p:sldId id="334" r:id="rId17"/>
    <p:sldId id="344" r:id="rId18"/>
    <p:sldId id="335" r:id="rId19"/>
    <p:sldId id="324" r:id="rId20"/>
  </p:sldIdLst>
  <p:sldSz cx="12192000" cy="6858000"/>
  <p:notesSz cx="6858000" cy="9144000"/>
  <p:embeddedFontLst>
    <p:embeddedFont>
      <p:font typeface="Bauhaus 93" panose="04030905020B02020C02" pitchFamily="82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도현" panose="020B0600000101010101" pitchFamily="50" charset="-127"/>
      <p:regular r:id="rId24"/>
    </p:embeddedFont>
    <p:embeddedFont>
      <p:font typeface="배달의민족 주아" panose="02020603020101020101" pitchFamily="18" charset="-127"/>
      <p:regular r:id="rId25"/>
    </p:embeddedFont>
    <p:embeddedFont>
      <p:font typeface="배달의민족 한나는 열한살" panose="020B0600000101010101" pitchFamily="50" charset="-127"/>
      <p:regular r:id="rId26"/>
    </p:embeddedFont>
    <p:embeddedFont>
      <p:font typeface="제주한라산" panose="02000300000000000000" pitchFamily="2" charset="-127"/>
      <p:regular r:id="rId27"/>
    </p:embeddedFont>
    <p:embeddedFont>
      <p:font typeface="조선일보명조" panose="02030304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29424C70-8DA5-49F6-9CC5-FFFD0376EF50}">
          <p14:sldIdLst>
            <p14:sldId id="305"/>
            <p14:sldId id="337"/>
            <p14:sldId id="345"/>
            <p14:sldId id="346"/>
            <p14:sldId id="330"/>
            <p14:sldId id="339"/>
            <p14:sldId id="350"/>
            <p14:sldId id="351"/>
            <p14:sldId id="342"/>
            <p14:sldId id="343"/>
            <p14:sldId id="332"/>
            <p14:sldId id="353"/>
            <p14:sldId id="354"/>
            <p14:sldId id="355"/>
            <p14:sldId id="333"/>
            <p14:sldId id="334"/>
            <p14:sldId id="344"/>
            <p14:sldId id="335"/>
            <p14:sldId id="324"/>
          </p14:sldIdLst>
        </p14:section>
        <p14:section name="기본 구역" id="{FA65BA85-936A-4E49-B799-A781C6D93F03}">
          <p14:sldIdLst/>
        </p14:section>
        <p14:section name="기본 구역" id="{2773DF1D-644D-4CA9-B3F8-A647E0437D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3E6"/>
    <a:srgbClr val="2F5597"/>
    <a:srgbClr val="F2F2F2"/>
    <a:srgbClr val="003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7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8FDC-09CE-A34C-42E7-CB88E119A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367B74-F97C-3F9E-EB58-324E1CE22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6A487-25EB-66F8-86C5-3713606C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B8394-BEF3-D3EA-AC41-48039306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7A0B3D-BE67-6507-AECA-A7B8481D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19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E61B4-E024-AA50-121C-1ED3CCC9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81FA7F-3A77-6154-1463-D0996FE6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C3542-B64E-061C-DA8C-49778181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B550F-71B3-28F7-B758-BCC531F6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9792C-A832-E46C-3C5F-0EF2EE1A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B88C92-B45A-9585-31CB-BFC5C97A7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63D3C2-1191-2B3D-012A-25F334CEF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64AB-551D-0BC9-D532-FE82065D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21F99-6B93-97B6-AE33-4BB1C439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0FC02-1898-6FE5-2319-92D94A17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6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302A2-256E-462D-8BD8-786544E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E8121-BADC-6DA5-FAC1-401403D4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C57BE-BC6F-95D0-3E3B-A33A08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9748B-6876-9AC8-0B5D-7DBA44E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CAE57-299B-C7E2-3C05-4184E0FC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6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8A153-364E-B98A-B0C3-94E95AB9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9F1831-6114-32DE-B4F7-D0F30BAEA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A114B-93A8-4A72-79FE-B1E34C0F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8E629-A784-325A-E45F-47DA6BA4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4630E-8C8A-F242-D87B-D380860D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6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A0689-D71D-40F0-8550-D9FD9679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48296-F3C9-E46F-15A9-AA17FC24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C44A4-FDC1-FC50-CE2E-38C7F5ACA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E79C9-6BD3-69B1-E261-7D3A46A2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E886-A9E1-CCEB-EE15-F3E333F7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355ED4-AD43-C6C1-1125-3DE41682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3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DABB5-ED45-0C4C-CE39-509E7A94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25010-D366-C6BA-BF25-EAFFD5E9D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546B64-ED56-79F9-7D0E-550D727F3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2ECAC6-D9BE-7DDD-AB41-AE7FCAC2A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706E4B-2913-6828-7BCD-AB109BACB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F90DFF-9403-CE40-85C2-50F68BDC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6FAEB1-E140-734A-B629-92CCF23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B332DA-21C0-36CE-2141-C162DFE1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8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F631-6B14-D080-26E8-9978A233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0FC7DC-6A92-5C4F-DFA1-45D893EC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639A41-49BF-DCBE-BECD-B9325557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027D8C-62CC-27FC-632A-2D519AC0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56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0502B3-DECC-4D8D-B382-1F333BDC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D35B40-6AC1-AB43-B6F7-934B358E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26B639-3BDD-D19E-0462-B58118FF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6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0E9C9-F8CF-B09B-5086-067220E7C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FF9C9-A015-95A6-6E3E-74934B9F4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271954-08E4-2561-F689-7BCFB627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67930-1139-84E2-5E70-B0BD3C0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A56E1-4DB9-E492-80A6-006C92D1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85695D-2C1E-558E-9A97-60BE9955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2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8F964-9071-A14D-64A7-85CF4A56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F77289-22A9-07AE-DC8C-193708F28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D9B4E-90EF-E79D-F89E-4958E039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76169E-12AE-F246-4A19-AB0F5B46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86C71D-A19E-94BA-E781-0B21ADA5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FEEAB3-D558-041E-BCAB-61336DEF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4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46F6E0-F511-F69F-3DC4-263B3CD9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7A5D4E-257E-0B6B-FB05-BA87E7BF8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217FB-9A5E-67DC-DBDE-3A7809EBA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3C87B-7F20-4F39-8059-5948C95E604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F233D-BDCF-00B5-2AE6-0D88AD766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6CDC2-E72F-6EE8-5A0A-795887F47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B09E5-1742-4E79-91AA-806659405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6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ixabay.com/ko/%ED%8C%A8%EB%93%9C-%ED%83%81%EA%B5%AC-%EB%9D%BC%EC%BC%93-%ED%83%81%EA%B5%AC-%ED%8C%A8%EB%93%A4-%ED%83%81%EA%B5%AC-%EB%B0%95%EC%A5%90-%EB%9D%BC%EC%BC%93-%EB%A0%88%EB%93%9C-%EC%8A%A4%ED%8F%AC%EC%B8%A0-150168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2E6F3-3C80-4F85-BDAB-D1DF5A783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764F-51DB-40E6-B8EC-1E768BE21122}"/>
              </a:ext>
            </a:extLst>
          </p:cNvPr>
          <p:cNvSpPr txBox="1"/>
          <p:nvPr/>
        </p:nvSpPr>
        <p:spPr>
          <a:xfrm>
            <a:off x="4337091" y="936408"/>
            <a:ext cx="330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Lead All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C0EA09-3A8A-BEA1-6768-DF61A927FB50}"/>
              </a:ext>
            </a:extLst>
          </p:cNvPr>
          <p:cNvGrpSpPr/>
          <p:nvPr/>
        </p:nvGrpSpPr>
        <p:grpSpPr>
          <a:xfrm>
            <a:off x="-5014140" y="-613458"/>
            <a:ext cx="5018560" cy="613458"/>
            <a:chOff x="3541853" y="-613458"/>
            <a:chExt cx="5018560" cy="6134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3541853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4801067" y="-613458"/>
              <a:ext cx="1250066" cy="613458"/>
            </a:xfrm>
            <a:prstGeom prst="rect">
              <a:avLst/>
            </a:prstGeom>
            <a:solidFill>
              <a:srgbClr val="0035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6060281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7310347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C0094D-C7F0-5749-8E51-D0EBB5E89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86F263-D092-C11F-B44E-800C291AC031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1016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4190308" flipH="1">
            <a:off x="7684237" y="-1335408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3485496" y="-1730844"/>
            <a:ext cx="912560" cy="101566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9B0F681-5423-14F5-7BE6-CD0768C41088}"/>
              </a:ext>
            </a:extLst>
          </p:cNvPr>
          <p:cNvSpPr/>
          <p:nvPr/>
        </p:nvSpPr>
        <p:spPr>
          <a:xfrm>
            <a:off x="7746453" y="1674222"/>
            <a:ext cx="208828" cy="20882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scene3d>
            <a:camera prst="obliqueTop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1A3F5-F772-7482-34F9-9B0A50F91AFB}"/>
              </a:ext>
            </a:extLst>
          </p:cNvPr>
          <p:cNvSpPr txBox="1"/>
          <p:nvPr/>
        </p:nvSpPr>
        <p:spPr>
          <a:xfrm>
            <a:off x="2755983" y="4398098"/>
            <a:ext cx="6680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『</a:t>
            </a:r>
            <a:r>
              <a:rPr lang="ko-KR" altLang="en-US" sz="6000" dirty="0">
                <a:solidFill>
                  <a:srgbClr val="FFC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경쟁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</a:t>
            </a:r>
            <a:r>
              <a:rPr lang="ko-KR" altLang="en-US" sz="6000" dirty="0">
                <a:solidFill>
                  <a:srgbClr val="92D05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놀이문화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』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86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C0819-BC45-1BA2-A387-3DEC10E9E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87" y="773404"/>
            <a:ext cx="9304826" cy="2758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E97F97-C19E-90E3-ECE5-7D5C1653A9DF}"/>
              </a:ext>
            </a:extLst>
          </p:cNvPr>
          <p:cNvSpPr txBox="1"/>
          <p:nvPr/>
        </p:nvSpPr>
        <p:spPr>
          <a:xfrm>
            <a:off x="367893" y="499631"/>
            <a:ext cx="617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TEDS     - Database Application 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726962-CD2C-95CD-11FE-02F90D212258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89969-EAAB-B0D4-5963-2BF0716D8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51" y="2990614"/>
            <a:ext cx="3867386" cy="386738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EEA3E6-4B18-7744-9A0E-76597C1EA005}"/>
              </a:ext>
            </a:extLst>
          </p:cNvPr>
          <p:cNvCxnSpPr>
            <a:cxnSpLocks/>
          </p:cNvCxnSpPr>
          <p:nvPr/>
        </p:nvCxnSpPr>
        <p:spPr>
          <a:xfrm flipH="1">
            <a:off x="7940233" y="3090441"/>
            <a:ext cx="1388962" cy="114589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5A4B84-6121-146E-1946-2D253E3D4418}"/>
              </a:ext>
            </a:extLst>
          </p:cNvPr>
          <p:cNvSpPr txBox="1"/>
          <p:nvPr/>
        </p:nvSpPr>
        <p:spPr>
          <a:xfrm>
            <a:off x="5405379" y="3776136"/>
            <a:ext cx="191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Data Statistics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3D3EC-5449-6B17-4C04-AB4EB2A5ED55}"/>
              </a:ext>
            </a:extLst>
          </p:cNvPr>
          <p:cNvSpPr txBox="1"/>
          <p:nvPr/>
        </p:nvSpPr>
        <p:spPr>
          <a:xfrm>
            <a:off x="1528330" y="4527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2F5597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385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5457CD-BE71-C6D0-E4C0-84E3495B7F4A}"/>
              </a:ext>
            </a:extLst>
          </p:cNvPr>
          <p:cNvSpPr txBox="1"/>
          <p:nvPr/>
        </p:nvSpPr>
        <p:spPr>
          <a:xfrm>
            <a:off x="367893" y="499631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‘TEDS’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이용한 사업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00A22-DD71-4C4B-7AE8-EE486BBF8062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F951E-1D30-80F2-0266-A72EBEF037A2}"/>
              </a:ext>
            </a:extLst>
          </p:cNvPr>
          <p:cNvSpPr txBox="1"/>
          <p:nvPr/>
        </p:nvSpPr>
        <p:spPr>
          <a:xfrm>
            <a:off x="3199493" y="6242056"/>
            <a:ext cx="100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(ASS)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DCCA-8364-4BF9-F49C-40CC7BD48FF2}"/>
              </a:ext>
            </a:extLst>
          </p:cNvPr>
          <p:cNvSpPr txBox="1"/>
          <p:nvPr/>
        </p:nvSpPr>
        <p:spPr>
          <a:xfrm>
            <a:off x="9456750" y="6181809"/>
            <a:ext cx="82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(DA)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3DE28A-5032-FA62-EC22-002EB70F287F}"/>
              </a:ext>
            </a:extLst>
          </p:cNvPr>
          <p:cNvSpPr/>
          <p:nvPr/>
        </p:nvSpPr>
        <p:spPr>
          <a:xfrm>
            <a:off x="5656668" y="1034462"/>
            <a:ext cx="1896861" cy="588113"/>
          </a:xfrm>
          <a:prstGeom prst="roundRect">
            <a:avLst/>
          </a:prstGeom>
          <a:noFill/>
          <a:ln w="38100">
            <a:solidFill>
              <a:srgbClr val="818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47C28-F0C3-2364-C629-939FE5FCEA38}"/>
              </a:ext>
            </a:extLst>
          </p:cNvPr>
          <p:cNvSpPr txBox="1"/>
          <p:nvPr/>
        </p:nvSpPr>
        <p:spPr>
          <a:xfrm>
            <a:off x="5752941" y="106637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방법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EFE980-A8E4-4B49-560A-00F02119AE10}"/>
              </a:ext>
            </a:extLst>
          </p:cNvPr>
          <p:cNvSpPr/>
          <p:nvPr/>
        </p:nvSpPr>
        <p:spPr>
          <a:xfrm>
            <a:off x="2621280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D9DAD8-B0DD-B191-B0AA-8D164D24A043}"/>
              </a:ext>
            </a:extLst>
          </p:cNvPr>
          <p:cNvCxnSpPr>
            <a:cxnSpLocks/>
          </p:cNvCxnSpPr>
          <p:nvPr/>
        </p:nvCxnSpPr>
        <p:spPr>
          <a:xfrm flipH="1">
            <a:off x="4385305" y="1730626"/>
            <a:ext cx="2159446" cy="1337270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EC3201-9A2A-C881-2ACF-4A5F746335F3}"/>
              </a:ext>
            </a:extLst>
          </p:cNvPr>
          <p:cNvCxnSpPr>
            <a:cxnSpLocks/>
          </p:cNvCxnSpPr>
          <p:nvPr/>
        </p:nvCxnSpPr>
        <p:spPr>
          <a:xfrm>
            <a:off x="6563273" y="1730626"/>
            <a:ext cx="2719008" cy="1265492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252D2-39AD-4880-1947-225C1B8813CB}"/>
              </a:ext>
            </a:extLst>
          </p:cNvPr>
          <p:cNvGrpSpPr/>
          <p:nvPr/>
        </p:nvGrpSpPr>
        <p:grpSpPr>
          <a:xfrm>
            <a:off x="2863626" y="4084320"/>
            <a:ext cx="1548704" cy="1236168"/>
            <a:chOff x="2863626" y="4084320"/>
            <a:chExt cx="1548704" cy="123616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F01854-E357-AE59-9B68-51FAD3B9B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80"/>
            <a:stretch/>
          </p:blipFill>
          <p:spPr>
            <a:xfrm>
              <a:off x="2863626" y="4084320"/>
              <a:ext cx="1548704" cy="1236168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97AE09-45E9-77FD-4BC3-5FB08714E559}"/>
                </a:ext>
              </a:extLst>
            </p:cNvPr>
            <p:cNvSpPr/>
            <p:nvPr/>
          </p:nvSpPr>
          <p:spPr>
            <a:xfrm>
              <a:off x="3702293" y="4883618"/>
              <a:ext cx="219625" cy="187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8E0F-3EE9-6598-83C3-81ABC22E71E6}"/>
              </a:ext>
            </a:extLst>
          </p:cNvPr>
          <p:cNvSpPr txBox="1"/>
          <p:nvPr/>
        </p:nvSpPr>
        <p:spPr>
          <a:xfrm>
            <a:off x="1764452" y="5720144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Automatic Scoring System</a:t>
            </a:r>
            <a:endParaRPr lang="ko-KR" altLang="en-US" sz="2400" dirty="0">
              <a:solidFill>
                <a:srgbClr val="81828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E151753-8F15-34C7-7DC9-26DCDBC14258}"/>
              </a:ext>
            </a:extLst>
          </p:cNvPr>
          <p:cNvSpPr/>
          <p:nvPr/>
        </p:nvSpPr>
        <p:spPr>
          <a:xfrm>
            <a:off x="8737698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9C76274-C2D7-AC41-3D54-0519BC6B07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12" y="3849583"/>
            <a:ext cx="1274232" cy="1274232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342693-663A-65CA-F3F9-07A6B74452A4}"/>
              </a:ext>
            </a:extLst>
          </p:cNvPr>
          <p:cNvSpPr txBox="1"/>
          <p:nvPr/>
        </p:nvSpPr>
        <p:spPr>
          <a:xfrm>
            <a:off x="8235502" y="5652142"/>
            <a:ext cx="306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Database Application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49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5457CD-BE71-C6D0-E4C0-84E3495B7F4A}"/>
              </a:ext>
            </a:extLst>
          </p:cNvPr>
          <p:cNvSpPr txBox="1"/>
          <p:nvPr/>
        </p:nvSpPr>
        <p:spPr>
          <a:xfrm>
            <a:off x="367893" y="499631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‘TEDS’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이용한 사업 방법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00A22-DD71-4C4B-7AE8-EE486BBF8062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F951E-1D30-80F2-0266-A72EBEF037A2}"/>
              </a:ext>
            </a:extLst>
          </p:cNvPr>
          <p:cNvSpPr txBox="1"/>
          <p:nvPr/>
        </p:nvSpPr>
        <p:spPr>
          <a:xfrm>
            <a:off x="2608731" y="4828893"/>
            <a:ext cx="100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(ASS)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EFE980-A8E4-4B49-560A-00F02119AE10}"/>
              </a:ext>
            </a:extLst>
          </p:cNvPr>
          <p:cNvSpPr/>
          <p:nvPr/>
        </p:nvSpPr>
        <p:spPr>
          <a:xfrm>
            <a:off x="2030518" y="2056840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252D2-39AD-4880-1947-225C1B8813CB}"/>
              </a:ext>
            </a:extLst>
          </p:cNvPr>
          <p:cNvGrpSpPr/>
          <p:nvPr/>
        </p:nvGrpSpPr>
        <p:grpSpPr>
          <a:xfrm>
            <a:off x="2272864" y="2671157"/>
            <a:ext cx="1548704" cy="1236168"/>
            <a:chOff x="2863626" y="4084320"/>
            <a:chExt cx="1548704" cy="123616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F01854-E357-AE59-9B68-51FAD3B9B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80"/>
            <a:stretch/>
          </p:blipFill>
          <p:spPr>
            <a:xfrm>
              <a:off x="2863626" y="4084320"/>
              <a:ext cx="1548704" cy="1236168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97AE09-45E9-77FD-4BC3-5FB08714E559}"/>
                </a:ext>
              </a:extLst>
            </p:cNvPr>
            <p:cNvSpPr/>
            <p:nvPr/>
          </p:nvSpPr>
          <p:spPr>
            <a:xfrm>
              <a:off x="3702293" y="4883618"/>
              <a:ext cx="219625" cy="187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8E0F-3EE9-6598-83C3-81ABC22E71E6}"/>
              </a:ext>
            </a:extLst>
          </p:cNvPr>
          <p:cNvSpPr txBox="1"/>
          <p:nvPr/>
        </p:nvSpPr>
        <p:spPr>
          <a:xfrm>
            <a:off x="1173690" y="430698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Automatic Scoring System</a:t>
            </a:r>
            <a:endParaRPr lang="ko-KR" altLang="en-US" sz="2400" dirty="0">
              <a:solidFill>
                <a:srgbClr val="81828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94B38-24E8-2D44-4A9F-24E2C56F1F26}"/>
              </a:ext>
            </a:extLst>
          </p:cNvPr>
          <p:cNvSpPr txBox="1"/>
          <p:nvPr/>
        </p:nvSpPr>
        <p:spPr>
          <a:xfrm>
            <a:off x="4854439" y="4527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2F5597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83F88-A937-6074-F87E-24FA83A4A0C8}"/>
              </a:ext>
            </a:extLst>
          </p:cNvPr>
          <p:cNvSpPr txBox="1"/>
          <p:nvPr/>
        </p:nvSpPr>
        <p:spPr>
          <a:xfrm>
            <a:off x="17853990" y="6181809"/>
            <a:ext cx="82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(DA)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D55523-411A-35BE-2FA0-1080C1A21411}"/>
              </a:ext>
            </a:extLst>
          </p:cNvPr>
          <p:cNvSpPr/>
          <p:nvPr/>
        </p:nvSpPr>
        <p:spPr>
          <a:xfrm>
            <a:off x="14053908" y="1034462"/>
            <a:ext cx="1896861" cy="588113"/>
          </a:xfrm>
          <a:prstGeom prst="roundRect">
            <a:avLst/>
          </a:prstGeom>
          <a:noFill/>
          <a:ln w="38100">
            <a:solidFill>
              <a:srgbClr val="818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BB653-4C83-AE01-50D5-39AC76EDE6EC}"/>
              </a:ext>
            </a:extLst>
          </p:cNvPr>
          <p:cNvSpPr txBox="1"/>
          <p:nvPr/>
        </p:nvSpPr>
        <p:spPr>
          <a:xfrm>
            <a:off x="14150181" y="106637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방법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82EB761-87DC-F92E-75F1-BCC685B59ADB}"/>
              </a:ext>
            </a:extLst>
          </p:cNvPr>
          <p:cNvCxnSpPr>
            <a:cxnSpLocks/>
          </p:cNvCxnSpPr>
          <p:nvPr/>
        </p:nvCxnSpPr>
        <p:spPr>
          <a:xfrm flipH="1">
            <a:off x="12782545" y="1730626"/>
            <a:ext cx="2159446" cy="1337270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E02E27-D3EB-A9E1-B7B0-53CA6BF973B2}"/>
              </a:ext>
            </a:extLst>
          </p:cNvPr>
          <p:cNvCxnSpPr>
            <a:cxnSpLocks/>
          </p:cNvCxnSpPr>
          <p:nvPr/>
        </p:nvCxnSpPr>
        <p:spPr>
          <a:xfrm>
            <a:off x="14960513" y="1730626"/>
            <a:ext cx="2719008" cy="1265492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9457BF2C-0B37-E1BE-6F6E-1DED1FE29529}"/>
              </a:ext>
            </a:extLst>
          </p:cNvPr>
          <p:cNvSpPr/>
          <p:nvPr/>
        </p:nvSpPr>
        <p:spPr>
          <a:xfrm>
            <a:off x="17134938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E2A378E-73A7-B29F-2293-E03D50C2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52" y="3849583"/>
            <a:ext cx="1274232" cy="1274232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6177787-2724-16AE-DD77-76B3CEB55C23}"/>
              </a:ext>
            </a:extLst>
          </p:cNvPr>
          <p:cNvSpPr txBox="1"/>
          <p:nvPr/>
        </p:nvSpPr>
        <p:spPr>
          <a:xfrm>
            <a:off x="16632742" y="5652142"/>
            <a:ext cx="306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Database Application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7F67C3-19B5-91E4-7C7D-A9ACC5066C10}"/>
              </a:ext>
            </a:extLst>
          </p:cNvPr>
          <p:cNvSpPr/>
          <p:nvPr/>
        </p:nvSpPr>
        <p:spPr>
          <a:xfrm>
            <a:off x="5562600" y="1590463"/>
            <a:ext cx="5953125" cy="4134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9A9A6FC-4A0D-0893-A362-CA55108287E2}"/>
              </a:ext>
            </a:extLst>
          </p:cNvPr>
          <p:cNvCxnSpPr/>
          <p:nvPr/>
        </p:nvCxnSpPr>
        <p:spPr>
          <a:xfrm>
            <a:off x="7743825" y="1622575"/>
            <a:ext cx="0" cy="4102315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C4805A0-6F30-1407-D317-27FA7F02E0E2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5562600" y="3657677"/>
            <a:ext cx="5953125" cy="0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EF841B-D631-C69D-F62A-F5B03EE3B7B7}"/>
              </a:ext>
            </a:extLst>
          </p:cNvPr>
          <p:cNvSpPr txBox="1"/>
          <p:nvPr/>
        </p:nvSpPr>
        <p:spPr>
          <a:xfrm>
            <a:off x="5693655" y="2440324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 유입 전략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5D468D-5681-6B5F-B5D1-A3804A726EE7}"/>
              </a:ext>
            </a:extLst>
          </p:cNvPr>
          <p:cNvSpPr txBox="1"/>
          <p:nvPr/>
        </p:nvSpPr>
        <p:spPr>
          <a:xfrm>
            <a:off x="5693655" y="4460451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 유지 전략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1D7FA-843A-B5F5-3F75-5A47EE7600C9}"/>
              </a:ext>
            </a:extLst>
          </p:cNvPr>
          <p:cNvSpPr txBox="1"/>
          <p:nvPr/>
        </p:nvSpPr>
        <p:spPr>
          <a:xfrm>
            <a:off x="7852883" y="1781532"/>
            <a:ext cx="3416320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초심자의 진입 장벽을 낮춤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룰의 이해가 필요 없는 쉬운 조작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경기 진행 상황 및 결과 자동 도출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9A86A2-55DE-CCD1-2440-729B2899DE7B}"/>
              </a:ext>
            </a:extLst>
          </p:cNvPr>
          <p:cNvSpPr txBox="1"/>
          <p:nvPr/>
        </p:nvSpPr>
        <p:spPr>
          <a:xfrm>
            <a:off x="7852883" y="3816634"/>
            <a:ext cx="3639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 간 갈등 방지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암기가 아닌 알고리즘을 통한 정확한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점수 계수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BF026-FB58-7850-9E62-47522B5DDAF4}"/>
              </a:ext>
            </a:extLst>
          </p:cNvPr>
          <p:cNvSpPr txBox="1"/>
          <p:nvPr/>
        </p:nvSpPr>
        <p:spPr>
          <a:xfrm>
            <a:off x="7852883" y="4725326"/>
            <a:ext cx="3406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편의성 제공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계수하는 사람이 필요없이</a:t>
            </a:r>
            <a:r>
              <a:rPr lang="en-US" altLang="ko-KR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편리한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경기 진행 가능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2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5457CD-BE71-C6D0-E4C0-84E3495B7F4A}"/>
              </a:ext>
            </a:extLst>
          </p:cNvPr>
          <p:cNvSpPr txBox="1"/>
          <p:nvPr/>
        </p:nvSpPr>
        <p:spPr>
          <a:xfrm>
            <a:off x="367893" y="499631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‘TEDS’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이용한 사업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00A22-DD71-4C4B-7AE8-EE486BBF8062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F951E-1D30-80F2-0266-A72EBEF037A2}"/>
              </a:ext>
            </a:extLst>
          </p:cNvPr>
          <p:cNvSpPr txBox="1"/>
          <p:nvPr/>
        </p:nvSpPr>
        <p:spPr>
          <a:xfrm>
            <a:off x="3199493" y="6242056"/>
            <a:ext cx="100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(ASS)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DCCA-8364-4BF9-F49C-40CC7BD48FF2}"/>
              </a:ext>
            </a:extLst>
          </p:cNvPr>
          <p:cNvSpPr txBox="1"/>
          <p:nvPr/>
        </p:nvSpPr>
        <p:spPr>
          <a:xfrm>
            <a:off x="9456750" y="6181809"/>
            <a:ext cx="82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(DA)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3DE28A-5032-FA62-EC22-002EB70F287F}"/>
              </a:ext>
            </a:extLst>
          </p:cNvPr>
          <p:cNvSpPr/>
          <p:nvPr/>
        </p:nvSpPr>
        <p:spPr>
          <a:xfrm>
            <a:off x="5656668" y="1034462"/>
            <a:ext cx="1896861" cy="588113"/>
          </a:xfrm>
          <a:prstGeom prst="roundRect">
            <a:avLst/>
          </a:prstGeom>
          <a:noFill/>
          <a:ln w="38100">
            <a:solidFill>
              <a:srgbClr val="818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47C28-F0C3-2364-C629-939FE5FCEA38}"/>
              </a:ext>
            </a:extLst>
          </p:cNvPr>
          <p:cNvSpPr txBox="1"/>
          <p:nvPr/>
        </p:nvSpPr>
        <p:spPr>
          <a:xfrm>
            <a:off x="5752941" y="106637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방법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EFE980-A8E4-4B49-560A-00F02119AE10}"/>
              </a:ext>
            </a:extLst>
          </p:cNvPr>
          <p:cNvSpPr/>
          <p:nvPr/>
        </p:nvSpPr>
        <p:spPr>
          <a:xfrm>
            <a:off x="2621280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D9DAD8-B0DD-B191-B0AA-8D164D24A043}"/>
              </a:ext>
            </a:extLst>
          </p:cNvPr>
          <p:cNvCxnSpPr>
            <a:cxnSpLocks/>
          </p:cNvCxnSpPr>
          <p:nvPr/>
        </p:nvCxnSpPr>
        <p:spPr>
          <a:xfrm flipH="1">
            <a:off x="4385305" y="1730626"/>
            <a:ext cx="2159446" cy="1337270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EC3201-9A2A-C881-2ACF-4A5F746335F3}"/>
              </a:ext>
            </a:extLst>
          </p:cNvPr>
          <p:cNvCxnSpPr>
            <a:cxnSpLocks/>
          </p:cNvCxnSpPr>
          <p:nvPr/>
        </p:nvCxnSpPr>
        <p:spPr>
          <a:xfrm>
            <a:off x="6563273" y="1730626"/>
            <a:ext cx="2719008" cy="1265492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252D2-39AD-4880-1947-225C1B8813CB}"/>
              </a:ext>
            </a:extLst>
          </p:cNvPr>
          <p:cNvGrpSpPr/>
          <p:nvPr/>
        </p:nvGrpSpPr>
        <p:grpSpPr>
          <a:xfrm>
            <a:off x="2863626" y="4084320"/>
            <a:ext cx="1548704" cy="1236168"/>
            <a:chOff x="2863626" y="4084320"/>
            <a:chExt cx="1548704" cy="123616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F01854-E357-AE59-9B68-51FAD3B9B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80"/>
            <a:stretch/>
          </p:blipFill>
          <p:spPr>
            <a:xfrm>
              <a:off x="2863626" y="4084320"/>
              <a:ext cx="1548704" cy="1236168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97AE09-45E9-77FD-4BC3-5FB08714E559}"/>
                </a:ext>
              </a:extLst>
            </p:cNvPr>
            <p:cNvSpPr/>
            <p:nvPr/>
          </p:nvSpPr>
          <p:spPr>
            <a:xfrm>
              <a:off x="3702293" y="4883618"/>
              <a:ext cx="219625" cy="187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8E0F-3EE9-6598-83C3-81ABC22E71E6}"/>
              </a:ext>
            </a:extLst>
          </p:cNvPr>
          <p:cNvSpPr txBox="1"/>
          <p:nvPr/>
        </p:nvSpPr>
        <p:spPr>
          <a:xfrm>
            <a:off x="1764452" y="5720144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Automatic Scoring System</a:t>
            </a:r>
            <a:endParaRPr lang="ko-KR" altLang="en-US" sz="2400" dirty="0">
              <a:solidFill>
                <a:srgbClr val="81828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E151753-8F15-34C7-7DC9-26DCDBC14258}"/>
              </a:ext>
            </a:extLst>
          </p:cNvPr>
          <p:cNvSpPr/>
          <p:nvPr/>
        </p:nvSpPr>
        <p:spPr>
          <a:xfrm>
            <a:off x="8737698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9C76274-C2D7-AC41-3D54-0519BC6B07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12" y="3849583"/>
            <a:ext cx="1274232" cy="1274232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342693-663A-65CA-F3F9-07A6B74452A4}"/>
              </a:ext>
            </a:extLst>
          </p:cNvPr>
          <p:cNvSpPr txBox="1"/>
          <p:nvPr/>
        </p:nvSpPr>
        <p:spPr>
          <a:xfrm>
            <a:off x="8235502" y="5652142"/>
            <a:ext cx="306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Database Application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98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5457CD-BE71-C6D0-E4C0-84E3495B7F4A}"/>
              </a:ext>
            </a:extLst>
          </p:cNvPr>
          <p:cNvSpPr txBox="1"/>
          <p:nvPr/>
        </p:nvSpPr>
        <p:spPr>
          <a:xfrm>
            <a:off x="367893" y="277358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‘TEDS’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이용한 사업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00A22-DD71-4C4B-7AE8-EE486BBF8062}"/>
              </a:ext>
            </a:extLst>
          </p:cNvPr>
          <p:cNvSpPr/>
          <p:nvPr/>
        </p:nvSpPr>
        <p:spPr>
          <a:xfrm>
            <a:off x="278428" y="230525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F951E-1D30-80F2-0266-A72EBEF037A2}"/>
              </a:ext>
            </a:extLst>
          </p:cNvPr>
          <p:cNvSpPr txBox="1"/>
          <p:nvPr/>
        </p:nvSpPr>
        <p:spPr>
          <a:xfrm>
            <a:off x="-2358498" y="6242056"/>
            <a:ext cx="100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(ASS)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DCCA-8364-4BF9-F49C-40CC7BD48FF2}"/>
              </a:ext>
            </a:extLst>
          </p:cNvPr>
          <p:cNvSpPr txBox="1"/>
          <p:nvPr/>
        </p:nvSpPr>
        <p:spPr>
          <a:xfrm>
            <a:off x="1615902" y="4961450"/>
            <a:ext cx="82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(DA)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3DE28A-5032-FA62-EC22-002EB70F287F}"/>
              </a:ext>
            </a:extLst>
          </p:cNvPr>
          <p:cNvSpPr/>
          <p:nvPr/>
        </p:nvSpPr>
        <p:spPr>
          <a:xfrm>
            <a:off x="5656668" y="-2474079"/>
            <a:ext cx="1896861" cy="588113"/>
          </a:xfrm>
          <a:prstGeom prst="roundRect">
            <a:avLst/>
          </a:prstGeom>
          <a:noFill/>
          <a:ln w="38100">
            <a:solidFill>
              <a:srgbClr val="818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47C28-F0C3-2364-C629-939FE5FCEA38}"/>
              </a:ext>
            </a:extLst>
          </p:cNvPr>
          <p:cNvSpPr txBox="1"/>
          <p:nvPr/>
        </p:nvSpPr>
        <p:spPr>
          <a:xfrm>
            <a:off x="5752941" y="-244216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 방법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EFE980-A8E4-4B49-560A-00F02119AE10}"/>
              </a:ext>
            </a:extLst>
          </p:cNvPr>
          <p:cNvSpPr/>
          <p:nvPr/>
        </p:nvSpPr>
        <p:spPr>
          <a:xfrm>
            <a:off x="-2936711" y="3470003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D9DAD8-B0DD-B191-B0AA-8D164D24A043}"/>
              </a:ext>
            </a:extLst>
          </p:cNvPr>
          <p:cNvCxnSpPr>
            <a:cxnSpLocks/>
          </p:cNvCxnSpPr>
          <p:nvPr/>
        </p:nvCxnSpPr>
        <p:spPr>
          <a:xfrm flipH="1">
            <a:off x="4385305" y="-1777915"/>
            <a:ext cx="2159446" cy="1337270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EC3201-9A2A-C881-2ACF-4A5F746335F3}"/>
              </a:ext>
            </a:extLst>
          </p:cNvPr>
          <p:cNvCxnSpPr>
            <a:cxnSpLocks/>
          </p:cNvCxnSpPr>
          <p:nvPr/>
        </p:nvCxnSpPr>
        <p:spPr>
          <a:xfrm>
            <a:off x="6563273" y="-1777915"/>
            <a:ext cx="2719008" cy="1265492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252D2-39AD-4880-1947-225C1B8813CB}"/>
              </a:ext>
            </a:extLst>
          </p:cNvPr>
          <p:cNvGrpSpPr/>
          <p:nvPr/>
        </p:nvGrpSpPr>
        <p:grpSpPr>
          <a:xfrm>
            <a:off x="-2694365" y="4084320"/>
            <a:ext cx="1548704" cy="1236168"/>
            <a:chOff x="2863626" y="4084320"/>
            <a:chExt cx="1548704" cy="123616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F01854-E357-AE59-9B68-51FAD3B9B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80"/>
            <a:stretch/>
          </p:blipFill>
          <p:spPr>
            <a:xfrm>
              <a:off x="2863626" y="4084320"/>
              <a:ext cx="1548704" cy="1236168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97AE09-45E9-77FD-4BC3-5FB08714E559}"/>
                </a:ext>
              </a:extLst>
            </p:cNvPr>
            <p:cNvSpPr/>
            <p:nvPr/>
          </p:nvSpPr>
          <p:spPr>
            <a:xfrm>
              <a:off x="3702293" y="4883618"/>
              <a:ext cx="219625" cy="187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998E0F-3EE9-6598-83C3-81ABC22E71E6}"/>
              </a:ext>
            </a:extLst>
          </p:cNvPr>
          <p:cNvSpPr txBox="1"/>
          <p:nvPr/>
        </p:nvSpPr>
        <p:spPr>
          <a:xfrm>
            <a:off x="-3793539" y="5720144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Automatic Scoring System</a:t>
            </a:r>
            <a:endParaRPr lang="ko-KR" altLang="en-US" sz="2400" dirty="0">
              <a:solidFill>
                <a:srgbClr val="81828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E151753-8F15-34C7-7DC9-26DCDBC14258}"/>
              </a:ext>
            </a:extLst>
          </p:cNvPr>
          <p:cNvSpPr/>
          <p:nvPr/>
        </p:nvSpPr>
        <p:spPr>
          <a:xfrm>
            <a:off x="896850" y="2249644"/>
            <a:ext cx="2033396" cy="20333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9C76274-C2D7-AC41-3D54-0519BC6B07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4" y="2629224"/>
            <a:ext cx="1274232" cy="1274232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342693-663A-65CA-F3F9-07A6B74452A4}"/>
              </a:ext>
            </a:extLst>
          </p:cNvPr>
          <p:cNvSpPr txBox="1"/>
          <p:nvPr/>
        </p:nvSpPr>
        <p:spPr>
          <a:xfrm>
            <a:off x="394654" y="4431783"/>
            <a:ext cx="306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Database Application</a:t>
            </a:r>
            <a:endParaRPr lang="ko-KR" altLang="en-US" sz="24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8C6148-FFB3-4757-5FE1-F5D424CED000}"/>
              </a:ext>
            </a:extLst>
          </p:cNvPr>
          <p:cNvSpPr txBox="1"/>
          <p:nvPr/>
        </p:nvSpPr>
        <p:spPr>
          <a:xfrm>
            <a:off x="4869993" y="2305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2F5597"/>
                </a:solidFill>
              </a:rPr>
              <a:t>②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C6147E-90D2-3709-695D-83A7D1CFE910}"/>
              </a:ext>
            </a:extLst>
          </p:cNvPr>
          <p:cNvSpPr/>
          <p:nvPr/>
        </p:nvSpPr>
        <p:spPr>
          <a:xfrm>
            <a:off x="3583904" y="1060941"/>
            <a:ext cx="8213442" cy="5494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1ADB47-ACE3-31FF-63A5-BF9989E8652B}"/>
              </a:ext>
            </a:extLst>
          </p:cNvPr>
          <p:cNvCxnSpPr>
            <a:cxnSpLocks/>
          </p:cNvCxnSpPr>
          <p:nvPr/>
        </p:nvCxnSpPr>
        <p:spPr>
          <a:xfrm>
            <a:off x="5856790" y="1060941"/>
            <a:ext cx="0" cy="5494376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5C5FCD-C5B7-C0B5-2F41-C9DE4682DFD8}"/>
              </a:ext>
            </a:extLst>
          </p:cNvPr>
          <p:cNvCxnSpPr>
            <a:cxnSpLocks/>
          </p:cNvCxnSpPr>
          <p:nvPr/>
        </p:nvCxnSpPr>
        <p:spPr>
          <a:xfrm>
            <a:off x="3601058" y="2087657"/>
            <a:ext cx="8213442" cy="0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52E660-2BA3-4EB3-4F66-1B2E7410D34D}"/>
              </a:ext>
            </a:extLst>
          </p:cNvPr>
          <p:cNvSpPr txBox="1"/>
          <p:nvPr/>
        </p:nvSpPr>
        <p:spPr>
          <a:xfrm>
            <a:off x="5936643" y="2522958"/>
            <a:ext cx="2885726" cy="151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1,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구장 회원들의 순위를 앱을 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통해 보여주는 서비스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타 탁구장 회원들의 흥미를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6872C-3FA2-E522-06A2-4507D50849E8}"/>
              </a:ext>
            </a:extLst>
          </p:cNvPr>
          <p:cNvSpPr txBox="1"/>
          <p:nvPr/>
        </p:nvSpPr>
        <p:spPr>
          <a:xfrm>
            <a:off x="8814708" y="2539186"/>
            <a:ext cx="3004349" cy="151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1,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스포츠로의 사회화 촉진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일반사람들의 스포츠에 참여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촉진</a:t>
            </a:r>
          </a:p>
          <a:p>
            <a:pPr>
              <a:lnSpc>
                <a:spcPct val="130000"/>
              </a:lnSpc>
            </a:pPr>
            <a:endParaRPr lang="ko-KR" altLang="en-US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79BF7-5AE7-F444-3709-D27100C45F39}"/>
              </a:ext>
            </a:extLst>
          </p:cNvPr>
          <p:cNvSpPr txBox="1"/>
          <p:nvPr/>
        </p:nvSpPr>
        <p:spPr>
          <a:xfrm>
            <a:off x="8857931" y="4277770"/>
            <a:ext cx="290335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1,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스포츠를 통한 사회화 부여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지속적으로 스포츠 문화 안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활동을 함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8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2,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체계화된 개인 </a:t>
            </a:r>
            <a:r>
              <a:rPr lang="ko-KR" altLang="en-US" dirty="0" err="1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티어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점수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제공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8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회원들의 흥미 및 운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동</a:t>
            </a: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동기 유발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FAB819-7DC9-FF3C-ECBF-CB4C50C4460F}"/>
              </a:ext>
            </a:extLst>
          </p:cNvPr>
          <p:cNvCxnSpPr>
            <a:cxnSpLocks/>
          </p:cNvCxnSpPr>
          <p:nvPr/>
        </p:nvCxnSpPr>
        <p:spPr>
          <a:xfrm>
            <a:off x="3601058" y="4140308"/>
            <a:ext cx="8213442" cy="0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404D7B-AF18-A785-66C8-6C4DCCC0054C}"/>
              </a:ext>
            </a:extLst>
          </p:cNvPr>
          <p:cNvSpPr txBox="1"/>
          <p:nvPr/>
        </p:nvSpPr>
        <p:spPr>
          <a:xfrm>
            <a:off x="4314070" y="1165257"/>
            <a:ext cx="149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구독형 </a:t>
            </a: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TEDS </a:t>
            </a:r>
          </a:p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93E661B-3F42-2B1D-A93C-0D1A39DDDCA1}"/>
              </a:ext>
            </a:extLst>
          </p:cNvPr>
          <p:cNvCxnSpPr>
            <a:cxnSpLocks/>
          </p:cNvCxnSpPr>
          <p:nvPr/>
        </p:nvCxnSpPr>
        <p:spPr>
          <a:xfrm>
            <a:off x="3933236" y="1235456"/>
            <a:ext cx="1915200" cy="849109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C72EFD6-8B18-63C9-9537-E25A721A679E}"/>
              </a:ext>
            </a:extLst>
          </p:cNvPr>
          <p:cNvSpPr txBox="1"/>
          <p:nvPr/>
        </p:nvSpPr>
        <p:spPr>
          <a:xfrm>
            <a:off x="3838852" y="1286855"/>
            <a:ext cx="717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DF4CF9-1480-B06A-87A1-F80BC9AF6980}"/>
              </a:ext>
            </a:extLst>
          </p:cNvPr>
          <p:cNvSpPr txBox="1"/>
          <p:nvPr/>
        </p:nvSpPr>
        <p:spPr>
          <a:xfrm>
            <a:off x="3742856" y="2748604"/>
            <a:ext cx="203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 유입 전략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212BEC-43DA-8001-ADCF-A7DC8665E31A}"/>
              </a:ext>
            </a:extLst>
          </p:cNvPr>
          <p:cNvSpPr txBox="1"/>
          <p:nvPr/>
        </p:nvSpPr>
        <p:spPr>
          <a:xfrm>
            <a:off x="3742856" y="4902907"/>
            <a:ext cx="203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 유지 전략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96DF402-B8D9-19BC-0DB9-F750546D9812}"/>
              </a:ext>
            </a:extLst>
          </p:cNvPr>
          <p:cNvCxnSpPr>
            <a:cxnSpLocks/>
          </p:cNvCxnSpPr>
          <p:nvPr/>
        </p:nvCxnSpPr>
        <p:spPr>
          <a:xfrm>
            <a:off x="8853990" y="1060941"/>
            <a:ext cx="0" cy="5494376"/>
          </a:xfrm>
          <a:prstGeom prst="line">
            <a:avLst/>
          </a:prstGeom>
          <a:ln w="25400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389270-3B65-2A2C-B8C5-5DC9718B7258}"/>
              </a:ext>
            </a:extLst>
          </p:cNvPr>
          <p:cNvSpPr txBox="1"/>
          <p:nvPr/>
        </p:nvSpPr>
        <p:spPr>
          <a:xfrm>
            <a:off x="6348506" y="1071994"/>
            <a:ext cx="2380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구장 </a:t>
            </a: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순위 서비스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CBE039-53C9-713C-FA27-6A1B516F62CF}"/>
              </a:ext>
            </a:extLst>
          </p:cNvPr>
          <p:cNvSpPr txBox="1"/>
          <p:nvPr/>
        </p:nvSpPr>
        <p:spPr>
          <a:xfrm>
            <a:off x="9201253" y="1071994"/>
            <a:ext cx="2585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 </a:t>
            </a:r>
            <a:r>
              <a:rPr lang="ko-KR" altLang="en-US" sz="2400" dirty="0" err="1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티어</a:t>
            </a: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서비스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592981-7C63-FF82-7E72-53F73F1E4B40}"/>
              </a:ext>
            </a:extLst>
          </p:cNvPr>
          <p:cNvSpPr txBox="1"/>
          <p:nvPr/>
        </p:nvSpPr>
        <p:spPr>
          <a:xfrm>
            <a:off x="5881627" y="4747677"/>
            <a:ext cx="2937022" cy="151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1,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매일 순위가 바뀌는 시스템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회원들의 흥미 및 운동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indent="0">
              <a:lnSpc>
                <a:spcPct val="130000"/>
              </a:lnSpc>
              <a:buFontTx/>
              <a:buNone/>
            </a:pP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동기 유발</a:t>
            </a: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67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8EC19E-2147-1E5A-19B8-38A3F2D76696}"/>
              </a:ext>
            </a:extLst>
          </p:cNvPr>
          <p:cNvSpPr txBox="1"/>
          <p:nvPr/>
        </p:nvSpPr>
        <p:spPr>
          <a:xfrm>
            <a:off x="1651551" y="-122489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홍보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 </a:t>
            </a:r>
            <a:r>
              <a:rPr lang="ko-KR" altLang="en-US" dirty="0"/>
              <a:t>아이템을 어떻게 사용해서 홍보할 것인가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미디어를 통한 홍보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아이템을 통한 홍보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8984F-9AA3-50BD-DEBB-E6FB238FC9BC}"/>
              </a:ext>
            </a:extLst>
          </p:cNvPr>
          <p:cNvSpPr txBox="1"/>
          <p:nvPr/>
        </p:nvSpPr>
        <p:spPr>
          <a:xfrm>
            <a:off x="800196" y="378567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홍보 전략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86CE69-CDA3-A3C0-C4F1-E2296D87D4DF}"/>
              </a:ext>
            </a:extLst>
          </p:cNvPr>
          <p:cNvSpPr/>
          <p:nvPr/>
        </p:nvSpPr>
        <p:spPr>
          <a:xfrm>
            <a:off x="710731" y="331734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F97E1D-B200-D762-3F7D-2A9AD95E52BE}"/>
              </a:ext>
            </a:extLst>
          </p:cNvPr>
          <p:cNvSpPr/>
          <p:nvPr/>
        </p:nvSpPr>
        <p:spPr>
          <a:xfrm>
            <a:off x="5118259" y="878909"/>
            <a:ext cx="2629292" cy="815198"/>
          </a:xfrm>
          <a:prstGeom prst="roundRect">
            <a:avLst/>
          </a:prstGeom>
          <a:noFill/>
          <a:ln w="38100">
            <a:solidFill>
              <a:srgbClr val="818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86EF8-CD46-08E2-7DC2-8302F5B49958}"/>
              </a:ext>
            </a:extLst>
          </p:cNvPr>
          <p:cNvSpPr txBox="1"/>
          <p:nvPr/>
        </p:nvSpPr>
        <p:spPr>
          <a:xfrm>
            <a:off x="5224882" y="99290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SNS</a:t>
            </a:r>
            <a:r>
              <a:rPr lang="ko-KR" altLang="en-US" sz="36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활용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969B3D-EE1D-51F4-92E2-FC6C6ED4A8F8}"/>
              </a:ext>
            </a:extLst>
          </p:cNvPr>
          <p:cNvSpPr/>
          <p:nvPr/>
        </p:nvSpPr>
        <p:spPr>
          <a:xfrm>
            <a:off x="2036698" y="3341593"/>
            <a:ext cx="1999068" cy="19990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AC6381-28AB-D3A6-2C4F-7DA930518C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54" y="3634314"/>
            <a:ext cx="1405956" cy="1405956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0D58FF4-24F5-FDE6-DC42-1BA8ECCC43A9}"/>
              </a:ext>
            </a:extLst>
          </p:cNvPr>
          <p:cNvSpPr/>
          <p:nvPr/>
        </p:nvSpPr>
        <p:spPr>
          <a:xfrm>
            <a:off x="5395977" y="3341593"/>
            <a:ext cx="1999068" cy="19990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610C1B-00FD-AB08-56F7-02A18036D924}"/>
              </a:ext>
            </a:extLst>
          </p:cNvPr>
          <p:cNvSpPr/>
          <p:nvPr/>
        </p:nvSpPr>
        <p:spPr>
          <a:xfrm>
            <a:off x="8783639" y="3341593"/>
            <a:ext cx="1999068" cy="19990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D8829A-702E-6262-AC9B-A8F62012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35" y="3509054"/>
            <a:ext cx="1656476" cy="1656476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5BEF1B-6A27-F548-CDBD-99C390F4AE85}"/>
              </a:ext>
            </a:extLst>
          </p:cNvPr>
          <p:cNvSpPr txBox="1"/>
          <p:nvPr/>
        </p:nvSpPr>
        <p:spPr>
          <a:xfrm>
            <a:off x="1907557" y="5598752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유튜브</a:t>
            </a:r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블로그 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7A4EA-183C-3E56-C767-F12A57348F18}"/>
              </a:ext>
            </a:extLst>
          </p:cNvPr>
          <p:cNvSpPr txBox="1"/>
          <p:nvPr/>
        </p:nvSpPr>
        <p:spPr>
          <a:xfrm>
            <a:off x="5393197" y="559875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코치 포트폴리오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570CE7-96EF-4003-FD96-3677A72ABCCF}"/>
              </a:ext>
            </a:extLst>
          </p:cNvPr>
          <p:cNvSpPr txBox="1"/>
          <p:nvPr/>
        </p:nvSpPr>
        <p:spPr>
          <a:xfrm>
            <a:off x="8919795" y="5598752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어플리케이션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0AB3D0-71B0-EDC6-626F-6B24E0458D8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586480" y="1694107"/>
            <a:ext cx="2846425" cy="1306476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AF6417-41A9-946B-2A62-7FBB19F8012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432905" y="1694107"/>
            <a:ext cx="0" cy="1306476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58E0DE-0F6C-CB53-EC14-1C6F00A90D2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432905" y="1694107"/>
            <a:ext cx="2843175" cy="1304984"/>
          </a:xfrm>
          <a:prstGeom prst="line">
            <a:avLst/>
          </a:prstGeom>
          <a:ln w="50800" cap="rnd">
            <a:solidFill>
              <a:srgbClr val="818284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C2F6A67-C45D-DF86-E4CA-19CA6B90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70" y="3701934"/>
            <a:ext cx="1270882" cy="1270880"/>
          </a:xfrm>
          <a:prstGeom prst="rect">
            <a:avLst/>
          </a:prstGeom>
          <a:noFill/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284172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EF50C-B784-6B9A-953E-C505B3280660}"/>
              </a:ext>
            </a:extLst>
          </p:cNvPr>
          <p:cNvSpPr txBox="1"/>
          <p:nvPr/>
        </p:nvSpPr>
        <p:spPr>
          <a:xfrm>
            <a:off x="2468880" y="184912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현재까지의 상황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4B3F0-BBB1-9B4B-0119-2C9E51CBD8E5}"/>
              </a:ext>
            </a:extLst>
          </p:cNvPr>
          <p:cNvSpPr txBox="1"/>
          <p:nvPr/>
        </p:nvSpPr>
        <p:spPr>
          <a:xfrm>
            <a:off x="1750382" y="-1666702"/>
            <a:ext cx="840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탁구장 장소 계약 완료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), </a:t>
            </a:r>
            <a:r>
              <a:rPr lang="ko-KR" altLang="en-US" dirty="0"/>
              <a:t>탁구장 리모델링 진행 중</a:t>
            </a:r>
            <a:endParaRPr lang="en-US" altLang="ko-KR" dirty="0"/>
          </a:p>
          <a:p>
            <a:r>
              <a:rPr lang="ko-KR" altLang="en-US" dirty="0"/>
              <a:t>효진이의 개발세발</a:t>
            </a:r>
            <a:r>
              <a:rPr lang="en-US" altLang="ko-KR" dirty="0"/>
              <a:t>(</a:t>
            </a:r>
            <a:r>
              <a:rPr lang="ko-KR" altLang="en-US" dirty="0"/>
              <a:t>자동점수판</a:t>
            </a:r>
            <a:r>
              <a:rPr lang="en-US" altLang="ko-KR" dirty="0"/>
              <a:t> </a:t>
            </a:r>
            <a:r>
              <a:rPr lang="ko-KR" altLang="en-US" dirty="0"/>
              <a:t>설계 진행 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최종목표</a:t>
            </a:r>
            <a:endParaRPr lang="en-US" altLang="ko-KR" dirty="0"/>
          </a:p>
          <a:p>
            <a:r>
              <a:rPr lang="ko-KR" altLang="en-US" dirty="0"/>
              <a:t>우리가 만든 아이템을 전국에 유통을 시켜서 수익을 창출하는 것이 최종 보스</a:t>
            </a:r>
            <a:r>
              <a:rPr lang="en-US" altLang="ko-KR" dirty="0"/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45493-4A2B-080B-C51C-9CAB1C027A6D}"/>
              </a:ext>
            </a:extLst>
          </p:cNvPr>
          <p:cNvSpPr txBox="1"/>
          <p:nvPr/>
        </p:nvSpPr>
        <p:spPr>
          <a:xfrm>
            <a:off x="466295" y="372752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사업 진행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601775-DBD9-A464-06B3-08CEF3EA8F0B}"/>
              </a:ext>
            </a:extLst>
          </p:cNvPr>
          <p:cNvSpPr/>
          <p:nvPr/>
        </p:nvSpPr>
        <p:spPr>
          <a:xfrm>
            <a:off x="376830" y="325919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80CA43-6CF1-A173-128F-FE4674D01616}"/>
              </a:ext>
            </a:extLst>
          </p:cNvPr>
          <p:cNvGrpSpPr/>
          <p:nvPr/>
        </p:nvGrpSpPr>
        <p:grpSpPr>
          <a:xfrm>
            <a:off x="1173425" y="1765665"/>
            <a:ext cx="4393463" cy="3933233"/>
            <a:chOff x="1496806" y="2024146"/>
            <a:chExt cx="4393463" cy="393323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8C0D34-7EE0-D6A7-1BAF-DC09D5D76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53" r="5590"/>
            <a:stretch/>
          </p:blipFill>
          <p:spPr>
            <a:xfrm>
              <a:off x="1496806" y="2024146"/>
              <a:ext cx="4343400" cy="36994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D3C4DC-12BD-11B8-F9D6-F41F00313840}"/>
                </a:ext>
              </a:extLst>
            </p:cNvPr>
            <p:cNvSpPr txBox="1"/>
            <p:nvPr/>
          </p:nvSpPr>
          <p:spPr>
            <a:xfrm>
              <a:off x="2142127" y="5649602"/>
              <a:ext cx="3748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안동대에 탁구장이 생긴다면 참여할 것인가</a:t>
              </a:r>
              <a:r>
                <a:rPr lang="en-US" altLang="ko-KR" sz="1400" b="1" dirty="0"/>
                <a:t>?</a:t>
              </a:r>
              <a:endParaRPr lang="ko-KR" altLang="en-US" sz="14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0CDD553-9E33-BBBA-1AA1-A504C9AF4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6" t="17165" r="4338" b="5893"/>
          <a:stretch/>
        </p:blipFill>
        <p:spPr>
          <a:xfrm>
            <a:off x="7371257" y="581096"/>
            <a:ext cx="3245554" cy="2610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0FE488-41E1-0987-98D8-9301DCA1C840}"/>
              </a:ext>
            </a:extLst>
          </p:cNvPr>
          <p:cNvSpPr txBox="1"/>
          <p:nvPr/>
        </p:nvSpPr>
        <p:spPr>
          <a:xfrm>
            <a:off x="8327845" y="3182677"/>
            <a:ext cx="1651620" cy="21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안동대</a:t>
            </a:r>
            <a:r>
              <a:rPr lang="ko-KR" altLang="en-US" sz="1400" b="1" dirty="0"/>
              <a:t> 학생의 탁구 관심도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D5BF70-27F9-A2CA-F646-E704C89C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5" t="18112" r="3422" b="5084"/>
          <a:stretch/>
        </p:blipFill>
        <p:spPr>
          <a:xfrm>
            <a:off x="7514583" y="3875435"/>
            <a:ext cx="2858671" cy="227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610774-C33A-0D13-2E11-62F641A60B73}"/>
              </a:ext>
            </a:extLst>
          </p:cNvPr>
          <p:cNvSpPr txBox="1"/>
          <p:nvPr/>
        </p:nvSpPr>
        <p:spPr>
          <a:xfrm>
            <a:off x="8026137" y="615343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코로나 이후 운동의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4CE1B-68D6-2E86-DA18-8705D168644B}"/>
              </a:ext>
            </a:extLst>
          </p:cNvPr>
          <p:cNvSpPr txBox="1"/>
          <p:nvPr/>
        </p:nvSpPr>
        <p:spPr>
          <a:xfrm>
            <a:off x="2549236" y="3881103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89.6%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0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4B3F0-BBB1-9B4B-0119-2C9E51CBD8E5}"/>
              </a:ext>
            </a:extLst>
          </p:cNvPr>
          <p:cNvSpPr txBox="1"/>
          <p:nvPr/>
        </p:nvSpPr>
        <p:spPr>
          <a:xfrm>
            <a:off x="4861155" y="-1477328"/>
            <a:ext cx="840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탁구장 장소 계약 완료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), </a:t>
            </a:r>
            <a:r>
              <a:rPr lang="ko-KR" altLang="en-US" dirty="0"/>
              <a:t>탁구장 리모델링 진행 중</a:t>
            </a:r>
            <a:endParaRPr lang="en-US" altLang="ko-KR" dirty="0"/>
          </a:p>
          <a:p>
            <a:r>
              <a:rPr lang="ko-KR" altLang="en-US" dirty="0"/>
              <a:t>효진이의 개발세발</a:t>
            </a:r>
            <a:r>
              <a:rPr lang="en-US" altLang="ko-KR" dirty="0"/>
              <a:t>(</a:t>
            </a:r>
            <a:r>
              <a:rPr lang="ko-KR" altLang="en-US" dirty="0"/>
              <a:t>자동점수판</a:t>
            </a:r>
            <a:r>
              <a:rPr lang="en-US" altLang="ko-KR" dirty="0"/>
              <a:t> </a:t>
            </a:r>
            <a:r>
              <a:rPr lang="ko-KR" altLang="en-US" dirty="0"/>
              <a:t>설계 진행 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최종목표</a:t>
            </a:r>
            <a:endParaRPr lang="en-US" altLang="ko-KR" dirty="0"/>
          </a:p>
          <a:p>
            <a:r>
              <a:rPr lang="ko-KR" altLang="en-US" dirty="0"/>
              <a:t>우리가 만든 아이템을 전국에 유통을 시켜서 수익을 창출하는 것이 최종 보스</a:t>
            </a:r>
            <a:r>
              <a:rPr lang="en-US" altLang="ko-KR" dirty="0"/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45493-4A2B-080B-C51C-9CAB1C027A6D}"/>
              </a:ext>
            </a:extLst>
          </p:cNvPr>
          <p:cNvSpPr txBox="1"/>
          <p:nvPr/>
        </p:nvSpPr>
        <p:spPr>
          <a:xfrm>
            <a:off x="466295" y="372752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사업 진행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601775-DBD9-A464-06B3-08CEF3EA8F0B}"/>
              </a:ext>
            </a:extLst>
          </p:cNvPr>
          <p:cNvSpPr/>
          <p:nvPr/>
        </p:nvSpPr>
        <p:spPr>
          <a:xfrm>
            <a:off x="376830" y="325919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33AA8C-D25E-B743-0501-76138DE1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1040"/>
            <a:ext cx="5615300" cy="30711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DC9285-97D1-E973-F74E-7F8D26CCD9F2}"/>
              </a:ext>
            </a:extLst>
          </p:cNvPr>
          <p:cNvSpPr txBox="1"/>
          <p:nvPr/>
        </p:nvSpPr>
        <p:spPr>
          <a:xfrm>
            <a:off x="9434971" y="4475163"/>
            <a:ext cx="227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ASS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현재 개발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C20C0-C3E8-7F88-BC50-690C4A785727}"/>
              </a:ext>
            </a:extLst>
          </p:cNvPr>
          <p:cNvSpPr txBox="1"/>
          <p:nvPr/>
        </p:nvSpPr>
        <p:spPr>
          <a:xfrm>
            <a:off x="3568920" y="475374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</a:t>
            </a:r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탁구장 계약 장소</a:t>
            </a:r>
          </a:p>
        </p:txBody>
      </p:sp>
      <p:pic>
        <p:nvPicPr>
          <p:cNvPr id="23" name="그림 22" descr="천장, 실내, 바닥, 벽이(가) 표시된 사진&#10;&#10;자동 생성된 설명">
            <a:extLst>
              <a:ext uri="{FF2B5EF4-FFF2-40B4-BE49-F238E27FC236}">
                <a16:creationId xmlns:a16="http://schemas.microsoft.com/office/drawing/2014/main" id="{2B27EFA6-A490-2920-E16E-2A17A4A55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217995"/>
            <a:ext cx="4508006" cy="25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6434BA-206D-4BF3-BF0A-D59DC47F2A65}"/>
              </a:ext>
            </a:extLst>
          </p:cNvPr>
          <p:cNvGrpSpPr/>
          <p:nvPr/>
        </p:nvGrpSpPr>
        <p:grpSpPr>
          <a:xfrm>
            <a:off x="-3222510" y="-899160"/>
            <a:ext cx="3222510" cy="899160"/>
            <a:chOff x="-2203938" y="-899160"/>
            <a:chExt cx="3222510" cy="899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56E759-3BF8-4DFF-8CB3-D70E59845B88}"/>
                </a:ext>
              </a:extLst>
            </p:cNvPr>
            <p:cNvSpPr/>
            <p:nvPr/>
          </p:nvSpPr>
          <p:spPr>
            <a:xfrm>
              <a:off x="-2203938" y="-899160"/>
              <a:ext cx="1101969" cy="899160"/>
            </a:xfrm>
            <a:prstGeom prst="rect">
              <a:avLst/>
            </a:prstGeom>
            <a:solidFill>
              <a:srgbClr val="8182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7C5F83-ACBA-43F4-96A0-D0F50AE8E9AB}"/>
                </a:ext>
              </a:extLst>
            </p:cNvPr>
            <p:cNvSpPr/>
            <p:nvPr/>
          </p:nvSpPr>
          <p:spPr>
            <a:xfrm>
              <a:off x="-1101969" y="-899160"/>
              <a:ext cx="1101969" cy="899160"/>
            </a:xfrm>
            <a:prstGeom prst="rect">
              <a:avLst/>
            </a:prstGeom>
            <a:solidFill>
              <a:srgbClr val="F0D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391D56-05D9-4F55-B0D6-A7D7999AE687}"/>
                </a:ext>
              </a:extLst>
            </p:cNvPr>
            <p:cNvSpPr/>
            <p:nvPr/>
          </p:nvSpPr>
          <p:spPr>
            <a:xfrm>
              <a:off x="-83397" y="-899160"/>
              <a:ext cx="1101969" cy="899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9047EE4-AAAF-423C-B1CA-38A3E6930DE0}"/>
              </a:ext>
            </a:extLst>
          </p:cNvPr>
          <p:cNvSpPr txBox="1"/>
          <p:nvPr/>
        </p:nvSpPr>
        <p:spPr>
          <a:xfrm>
            <a:off x="3176771" y="1586517"/>
            <a:ext cx="5838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YOU!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C8E69-0EA7-491C-AABE-31D5D0FE3373}"/>
              </a:ext>
            </a:extLst>
          </p:cNvPr>
          <p:cNvSpPr txBox="1"/>
          <p:nvPr/>
        </p:nvSpPr>
        <p:spPr>
          <a:xfrm>
            <a:off x="5656616" y="2920275"/>
            <a:ext cx="878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12D783-6772-45AC-9B67-5290106D8AA0}"/>
              </a:ext>
            </a:extLst>
          </p:cNvPr>
          <p:cNvSpPr txBox="1"/>
          <p:nvPr/>
        </p:nvSpPr>
        <p:spPr>
          <a:xfrm>
            <a:off x="5063504" y="4071154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err="1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7200" dirty="0">
              <a:solidFill>
                <a:srgbClr val="2F559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88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2E6F3-3C80-4F85-BDAB-D1DF5A783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EF0D0D-7EFF-2FE5-0AB4-3DF182C5BC9A}"/>
              </a:ext>
            </a:extLst>
          </p:cNvPr>
          <p:cNvSpPr/>
          <p:nvPr/>
        </p:nvSpPr>
        <p:spPr>
          <a:xfrm>
            <a:off x="-5014140" y="-613458"/>
            <a:ext cx="1250066" cy="6134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CB1ABC-DEF4-DCCD-81FC-5250A628B94E}"/>
              </a:ext>
            </a:extLst>
          </p:cNvPr>
          <p:cNvSpPr/>
          <p:nvPr/>
        </p:nvSpPr>
        <p:spPr>
          <a:xfrm>
            <a:off x="-3754926" y="-613458"/>
            <a:ext cx="1250066" cy="61345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2B3599-DA57-5CDB-6CBD-91A1DB05A23F}"/>
              </a:ext>
            </a:extLst>
          </p:cNvPr>
          <p:cNvSpPr/>
          <p:nvPr/>
        </p:nvSpPr>
        <p:spPr>
          <a:xfrm>
            <a:off x="-2495712" y="-613458"/>
            <a:ext cx="1250066" cy="613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E5331F-4DE9-63EA-2F7F-6785D7438381}"/>
              </a:ext>
            </a:extLst>
          </p:cNvPr>
          <p:cNvSpPr/>
          <p:nvPr/>
        </p:nvSpPr>
        <p:spPr>
          <a:xfrm>
            <a:off x="-1245646" y="-613458"/>
            <a:ext cx="1250066" cy="613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4190308" flipH="1">
            <a:off x="-955067" y="-1512237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-5320930" y="-1671323"/>
            <a:ext cx="912560" cy="101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C0094D-C7F0-5749-8E51-D0EBB5E89940}"/>
              </a:ext>
            </a:extLst>
          </p:cNvPr>
          <p:cNvSpPr/>
          <p:nvPr/>
        </p:nvSpPr>
        <p:spPr>
          <a:xfrm>
            <a:off x="4847981" y="305720"/>
            <a:ext cx="2794879" cy="909067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B9F7C-9380-D856-0FE4-16BFA35F5ECB}"/>
              </a:ext>
            </a:extLst>
          </p:cNvPr>
          <p:cNvSpPr txBox="1"/>
          <p:nvPr/>
        </p:nvSpPr>
        <p:spPr>
          <a:xfrm>
            <a:off x="5011753" y="409054"/>
            <a:ext cx="2533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78EBC-825F-145A-D928-17F29ED66F65}"/>
              </a:ext>
            </a:extLst>
          </p:cNvPr>
          <p:cNvGrpSpPr/>
          <p:nvPr/>
        </p:nvGrpSpPr>
        <p:grpSpPr>
          <a:xfrm>
            <a:off x="5563454" y="1712203"/>
            <a:ext cx="1099483" cy="1099483"/>
            <a:chOff x="3767237" y="2879258"/>
            <a:chExt cx="1099483" cy="10994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BD1705A-2951-1F91-1D47-BD897A2B38A0}"/>
                </a:ext>
              </a:extLst>
            </p:cNvPr>
            <p:cNvSpPr/>
            <p:nvPr/>
          </p:nvSpPr>
          <p:spPr>
            <a:xfrm>
              <a:off x="3767237" y="2879258"/>
              <a:ext cx="1099483" cy="109948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scene3d>
              <a:camera prst="obliqueTop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A7473A-62B9-765C-3928-5E18AF9BB60B}"/>
                </a:ext>
              </a:extLst>
            </p:cNvPr>
            <p:cNvSpPr txBox="1"/>
            <p:nvPr/>
          </p:nvSpPr>
          <p:spPr>
            <a:xfrm>
              <a:off x="3941521" y="3236624"/>
              <a:ext cx="879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C43434-4830-C38A-686E-32CDE0D4AB2C}"/>
              </a:ext>
            </a:extLst>
          </p:cNvPr>
          <p:cNvGrpSpPr/>
          <p:nvPr/>
        </p:nvGrpSpPr>
        <p:grpSpPr>
          <a:xfrm>
            <a:off x="1571842" y="1712203"/>
            <a:ext cx="1099483" cy="1099483"/>
            <a:chOff x="1150037" y="2879258"/>
            <a:chExt cx="1099483" cy="109948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9B0F681-5423-14F5-7BE6-CD0768C41088}"/>
                </a:ext>
              </a:extLst>
            </p:cNvPr>
            <p:cNvSpPr/>
            <p:nvPr/>
          </p:nvSpPr>
          <p:spPr>
            <a:xfrm>
              <a:off x="1150037" y="2879258"/>
              <a:ext cx="1099483" cy="109948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scene3d>
              <a:camera prst="obliqueTop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11821E-E4C4-A72A-7559-FD674CF52957}"/>
                </a:ext>
              </a:extLst>
            </p:cNvPr>
            <p:cNvSpPr txBox="1"/>
            <p:nvPr/>
          </p:nvSpPr>
          <p:spPr>
            <a:xfrm>
              <a:off x="1318324" y="3217430"/>
              <a:ext cx="879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동춘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573A19-310B-D127-8E82-EE8A37C5A591}"/>
              </a:ext>
            </a:extLst>
          </p:cNvPr>
          <p:cNvGrpSpPr/>
          <p:nvPr/>
        </p:nvGrpSpPr>
        <p:grpSpPr>
          <a:xfrm>
            <a:off x="9555067" y="1712203"/>
            <a:ext cx="1099483" cy="1099483"/>
            <a:chOff x="6384437" y="2879258"/>
            <a:chExt cx="1099483" cy="109948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F18A122-4784-7DB2-BA7F-9CA0F9238535}"/>
                </a:ext>
              </a:extLst>
            </p:cNvPr>
            <p:cNvSpPr/>
            <p:nvPr/>
          </p:nvSpPr>
          <p:spPr>
            <a:xfrm>
              <a:off x="6384437" y="2879258"/>
              <a:ext cx="1099483" cy="109948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scene3d>
              <a:camera prst="obliqueTop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7E4DD6-27AF-4549-24D3-6C57ADA815D4}"/>
                </a:ext>
              </a:extLst>
            </p:cNvPr>
            <p:cNvSpPr txBox="1"/>
            <p:nvPr/>
          </p:nvSpPr>
          <p:spPr>
            <a:xfrm>
              <a:off x="6539756" y="3243277"/>
              <a:ext cx="831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효진</a:t>
              </a:r>
              <a:endParaRPr lang="ko-KR" altLang="en-US" sz="24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31AA5C-C3B4-F34D-D636-590D5BC1EC0C}"/>
              </a:ext>
            </a:extLst>
          </p:cNvPr>
          <p:cNvSpPr/>
          <p:nvPr/>
        </p:nvSpPr>
        <p:spPr>
          <a:xfrm>
            <a:off x="442642" y="3144692"/>
            <a:ext cx="3474720" cy="321038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D80EC55-A874-6D6B-5D61-229477FBEA39}"/>
              </a:ext>
            </a:extLst>
          </p:cNvPr>
          <p:cNvSpPr/>
          <p:nvPr/>
        </p:nvSpPr>
        <p:spPr>
          <a:xfrm>
            <a:off x="4416620" y="3144692"/>
            <a:ext cx="3474720" cy="321038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273107-985A-A959-7C57-2B354F7BAADE}"/>
              </a:ext>
            </a:extLst>
          </p:cNvPr>
          <p:cNvSpPr/>
          <p:nvPr/>
        </p:nvSpPr>
        <p:spPr>
          <a:xfrm>
            <a:off x="8390598" y="3144692"/>
            <a:ext cx="3474720" cy="321038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3965EA-41EE-80C4-47A3-9A224F17BA71}"/>
              </a:ext>
            </a:extLst>
          </p:cNvPr>
          <p:cNvGrpSpPr/>
          <p:nvPr/>
        </p:nvGrpSpPr>
        <p:grpSpPr>
          <a:xfrm>
            <a:off x="525087" y="3612609"/>
            <a:ext cx="3485151" cy="2398177"/>
            <a:chOff x="571345" y="3612609"/>
            <a:chExt cx="3485151" cy="2398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95D4C-8653-E142-6760-FE653F48C5DD}"/>
                </a:ext>
              </a:extLst>
            </p:cNvPr>
            <p:cNvSpPr txBox="1"/>
            <p:nvPr/>
          </p:nvSpPr>
          <p:spPr>
            <a:xfrm>
              <a:off x="664221" y="4279175"/>
              <a:ext cx="33922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상상유니브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마케팅스쿨 수료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A9D2AE-E7BE-C9A0-98E2-2C79D2179BB4}"/>
                </a:ext>
              </a:extLst>
            </p:cNvPr>
            <p:cNvSpPr txBox="1"/>
            <p:nvPr/>
          </p:nvSpPr>
          <p:spPr>
            <a:xfrm>
              <a:off x="664221" y="4945742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Beta festa 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본선 진출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67B28F-5D23-B239-859F-B8BF83ABD33D}"/>
                </a:ext>
              </a:extLst>
            </p:cNvPr>
            <p:cNvSpPr txBox="1"/>
            <p:nvPr/>
          </p:nvSpPr>
          <p:spPr>
            <a:xfrm>
              <a:off x="664221" y="3612609"/>
              <a:ext cx="2323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디지털 마케팅 학과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944B15-FBC0-DADA-A330-E465A792ECFC}"/>
                </a:ext>
              </a:extLst>
            </p:cNvPr>
            <p:cNvSpPr txBox="1"/>
            <p:nvPr/>
          </p:nvSpPr>
          <p:spPr>
            <a:xfrm>
              <a:off x="664221" y="5610676"/>
              <a:ext cx="32191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생활체육지도사 자격증 </a:t>
              </a:r>
              <a:r>
                <a:rPr lang="en-US" altLang="ko-KR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급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BAF175D-FEE2-15AB-CFFE-FCF27F4E84BE}"/>
                </a:ext>
              </a:extLst>
            </p:cNvPr>
            <p:cNvSpPr/>
            <p:nvPr/>
          </p:nvSpPr>
          <p:spPr>
            <a:xfrm>
              <a:off x="571345" y="37197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F33405C-0EA3-340A-603B-4230E1DE0154}"/>
                </a:ext>
              </a:extLst>
            </p:cNvPr>
            <p:cNvSpPr/>
            <p:nvPr/>
          </p:nvSpPr>
          <p:spPr>
            <a:xfrm>
              <a:off x="571345" y="44026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68B452-6866-D567-469C-0E254EBC22B4}"/>
                </a:ext>
              </a:extLst>
            </p:cNvPr>
            <p:cNvSpPr/>
            <p:nvPr/>
          </p:nvSpPr>
          <p:spPr>
            <a:xfrm>
              <a:off x="571345" y="5070066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70C7E4-37CD-11C1-214B-A63C37F459A8}"/>
                </a:ext>
              </a:extLst>
            </p:cNvPr>
            <p:cNvSpPr/>
            <p:nvPr/>
          </p:nvSpPr>
          <p:spPr>
            <a:xfrm>
              <a:off x="571345" y="5710312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02A711C-3B79-6C40-17DB-2D6C8343D86C}"/>
              </a:ext>
            </a:extLst>
          </p:cNvPr>
          <p:cNvGrpSpPr/>
          <p:nvPr/>
        </p:nvGrpSpPr>
        <p:grpSpPr>
          <a:xfrm>
            <a:off x="4571316" y="3612609"/>
            <a:ext cx="3248884" cy="2398177"/>
            <a:chOff x="4662756" y="3612609"/>
            <a:chExt cx="3248884" cy="2398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BBC09-AF05-B1CD-F0D0-E25E58791853}"/>
                </a:ext>
              </a:extLst>
            </p:cNvPr>
            <p:cNvSpPr txBox="1"/>
            <p:nvPr/>
          </p:nvSpPr>
          <p:spPr>
            <a:xfrm>
              <a:off x="4847981" y="4279175"/>
              <a:ext cx="24224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탁구 선수 </a:t>
              </a:r>
              <a:r>
                <a:rPr lang="en-US" altLang="ko-KR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12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년 경력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301FEB-3B51-DF8D-4C05-FD794FCE91BC}"/>
                </a:ext>
              </a:extLst>
            </p:cNvPr>
            <p:cNvSpPr txBox="1"/>
            <p:nvPr/>
          </p:nvSpPr>
          <p:spPr>
            <a:xfrm>
              <a:off x="4847981" y="4945742"/>
              <a:ext cx="3063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전문스포츠지도사 자격증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984950-6BA6-6681-42E6-A6B7155FFFE7}"/>
                </a:ext>
              </a:extLst>
            </p:cNvPr>
            <p:cNvSpPr txBox="1"/>
            <p:nvPr/>
          </p:nvSpPr>
          <p:spPr>
            <a:xfrm>
              <a:off x="4923884" y="3612609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체육학과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42C0F7-4D39-B956-6256-57112779EC2B}"/>
                </a:ext>
              </a:extLst>
            </p:cNvPr>
            <p:cNvSpPr txBox="1"/>
            <p:nvPr/>
          </p:nvSpPr>
          <p:spPr>
            <a:xfrm>
              <a:off x="4847981" y="5610676"/>
              <a:ext cx="2569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서대전초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선수부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코치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5396A98-23B7-3138-6899-580589C8674F}"/>
                </a:ext>
              </a:extLst>
            </p:cNvPr>
            <p:cNvSpPr/>
            <p:nvPr/>
          </p:nvSpPr>
          <p:spPr>
            <a:xfrm>
              <a:off x="4662756" y="37197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C1B5633-C3CD-0C73-1B94-575E4838D9D6}"/>
                </a:ext>
              </a:extLst>
            </p:cNvPr>
            <p:cNvSpPr/>
            <p:nvPr/>
          </p:nvSpPr>
          <p:spPr>
            <a:xfrm>
              <a:off x="4662756" y="44026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1FD93C9-53DA-596F-7791-40CE435C36E6}"/>
                </a:ext>
              </a:extLst>
            </p:cNvPr>
            <p:cNvSpPr/>
            <p:nvPr/>
          </p:nvSpPr>
          <p:spPr>
            <a:xfrm>
              <a:off x="4662756" y="5070066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391FD3C-93BB-75E9-4AE1-51D10999332D}"/>
                </a:ext>
              </a:extLst>
            </p:cNvPr>
            <p:cNvSpPr/>
            <p:nvPr/>
          </p:nvSpPr>
          <p:spPr>
            <a:xfrm>
              <a:off x="4662756" y="5710312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Rectangle 1">
            <a:extLst>
              <a:ext uri="{FF2B5EF4-FFF2-40B4-BE49-F238E27FC236}">
                <a16:creationId xmlns:a16="http://schemas.microsoft.com/office/drawing/2014/main" id="{B83D4B2D-6238-86B7-16AD-93FC9B76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475" y="30591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2F14B2-1F33-CBA6-4C65-537D649CC317}"/>
              </a:ext>
            </a:extLst>
          </p:cNvPr>
          <p:cNvGrpSpPr/>
          <p:nvPr/>
        </p:nvGrpSpPr>
        <p:grpSpPr>
          <a:xfrm>
            <a:off x="8662611" y="3612609"/>
            <a:ext cx="3265418" cy="2415469"/>
            <a:chOff x="571345" y="3612609"/>
            <a:chExt cx="3265418" cy="241546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2883A9-E666-DF87-94D9-BA8B9C7023E7}"/>
                </a:ext>
              </a:extLst>
            </p:cNvPr>
            <p:cNvSpPr txBox="1"/>
            <p:nvPr/>
          </p:nvSpPr>
          <p:spPr>
            <a:xfrm>
              <a:off x="773104" y="4279175"/>
              <a:ext cx="3063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코에듀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캡스톤디자인</a:t>
              </a:r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대상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8D247D-983D-1385-84BD-6B7BCBCAA6A1}"/>
                </a:ext>
              </a:extLst>
            </p:cNvPr>
            <p:cNvSpPr txBox="1"/>
            <p:nvPr/>
          </p:nvSpPr>
          <p:spPr>
            <a:xfrm>
              <a:off x="753385" y="4813660"/>
              <a:ext cx="27350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공학페스티벌 벤처기업</a:t>
              </a:r>
              <a:endParaRPr lang="en-US" altLang="ko-KR" sz="2000" dirty="0">
                <a:solidFill>
                  <a:srgbClr val="2F55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협회장상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65EC809-3348-3A86-194E-2E8433D42A71}"/>
                </a:ext>
              </a:extLst>
            </p:cNvPr>
            <p:cNvSpPr txBox="1"/>
            <p:nvPr/>
          </p:nvSpPr>
          <p:spPr>
            <a:xfrm>
              <a:off x="802491" y="3612609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전자공학과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84B77A-AD95-E1D9-ADC4-3AC2FCC13111}"/>
                </a:ext>
              </a:extLst>
            </p:cNvPr>
            <p:cNvSpPr txBox="1"/>
            <p:nvPr/>
          </p:nvSpPr>
          <p:spPr>
            <a:xfrm>
              <a:off x="664221" y="5627968"/>
              <a:ext cx="3145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F559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한국 산학 협력학회 우수상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36F1FF5-83AA-CF3A-31CE-45A3BC01769E}"/>
                </a:ext>
              </a:extLst>
            </p:cNvPr>
            <p:cNvSpPr/>
            <p:nvPr/>
          </p:nvSpPr>
          <p:spPr>
            <a:xfrm>
              <a:off x="571345" y="37197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BC209DE-CE64-B61A-77FA-F3376469231A}"/>
                </a:ext>
              </a:extLst>
            </p:cNvPr>
            <p:cNvSpPr/>
            <p:nvPr/>
          </p:nvSpPr>
          <p:spPr>
            <a:xfrm>
              <a:off x="571345" y="4402684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D8A318D-FB59-ED6A-DB78-AA58A497D676}"/>
                </a:ext>
              </a:extLst>
            </p:cNvPr>
            <p:cNvSpPr/>
            <p:nvPr/>
          </p:nvSpPr>
          <p:spPr>
            <a:xfrm>
              <a:off x="571345" y="5070066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782F0F1-3E38-7C39-1A83-2E9D8E052ED0}"/>
                </a:ext>
              </a:extLst>
            </p:cNvPr>
            <p:cNvSpPr/>
            <p:nvPr/>
          </p:nvSpPr>
          <p:spPr>
            <a:xfrm>
              <a:off x="571345" y="5710312"/>
              <a:ext cx="151461" cy="151461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61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hart">
            <a:extLst>
              <a:ext uri="{FF2B5EF4-FFF2-40B4-BE49-F238E27FC236}">
                <a16:creationId xmlns:a16="http://schemas.microsoft.com/office/drawing/2014/main" id="{B91E3932-ADE0-2D07-AFEF-AAF4E9DFF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" b="-1"/>
          <a:stretch/>
        </p:blipFill>
        <p:spPr>
          <a:xfrm>
            <a:off x="2481055" y="3249641"/>
            <a:ext cx="8118011" cy="34952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C0EA09-3A8A-BEA1-6768-DF61A927FB50}"/>
              </a:ext>
            </a:extLst>
          </p:cNvPr>
          <p:cNvGrpSpPr/>
          <p:nvPr/>
        </p:nvGrpSpPr>
        <p:grpSpPr>
          <a:xfrm>
            <a:off x="-5014140" y="-613458"/>
            <a:ext cx="5018560" cy="613458"/>
            <a:chOff x="3541853" y="-613458"/>
            <a:chExt cx="5018560" cy="6134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3541853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4801067" y="-613458"/>
              <a:ext cx="1250066" cy="613458"/>
            </a:xfrm>
            <a:prstGeom prst="rect">
              <a:avLst/>
            </a:prstGeom>
            <a:solidFill>
              <a:srgbClr val="0035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6060281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7310347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4190308" flipH="1">
            <a:off x="7684237" y="-1335408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3485496" y="-1730844"/>
            <a:ext cx="912560" cy="1015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C2DB5D-00E9-1D73-6D7B-1858A33DE0AF}"/>
              </a:ext>
            </a:extLst>
          </p:cNvPr>
          <p:cNvSpPr txBox="1"/>
          <p:nvPr/>
        </p:nvSpPr>
        <p:spPr>
          <a:xfrm>
            <a:off x="2481055" y="-676061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탁구의 전설 유남규 탁구감독은 대한민국 탁구는 비인기 종목이라 언급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8E7DD0-5B71-EA39-11A3-4E1B7A0F7768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6DB51-EC76-80D5-A93B-3344FD9CB9DA}"/>
              </a:ext>
            </a:extLst>
          </p:cNvPr>
          <p:cNvSpPr txBox="1"/>
          <p:nvPr/>
        </p:nvSpPr>
        <p:spPr>
          <a:xfrm>
            <a:off x="704607" y="499631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AE9EA-9F78-B5CD-2D0C-9C3968AA7B75}"/>
              </a:ext>
            </a:extLst>
          </p:cNvPr>
          <p:cNvSpPr txBox="1"/>
          <p:nvPr/>
        </p:nvSpPr>
        <p:spPr>
          <a:xfrm>
            <a:off x="6275894" y="4439701"/>
            <a:ext cx="4434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출처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2021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국민생활체육조사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8662A9-1994-47E1-D569-020EE1DC014C}"/>
              </a:ext>
            </a:extLst>
          </p:cNvPr>
          <p:cNvGrpSpPr/>
          <p:nvPr/>
        </p:nvGrpSpPr>
        <p:grpSpPr>
          <a:xfrm>
            <a:off x="2715408" y="553904"/>
            <a:ext cx="8379007" cy="2601192"/>
            <a:chOff x="-989327" y="3252247"/>
            <a:chExt cx="8379007" cy="26011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01D85D-75BD-8030-C4F8-D343E62DF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251"/>
            <a:stretch/>
          </p:blipFill>
          <p:spPr>
            <a:xfrm>
              <a:off x="-989327" y="3252247"/>
              <a:ext cx="7115175" cy="26011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6FB57-9A8C-1073-78D5-429E86D7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2554"/>
            <a:stretch/>
          </p:blipFill>
          <p:spPr>
            <a:xfrm>
              <a:off x="274505" y="3265579"/>
              <a:ext cx="7115175" cy="273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30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hart">
            <a:extLst>
              <a:ext uri="{FF2B5EF4-FFF2-40B4-BE49-F238E27FC236}">
                <a16:creationId xmlns:a16="http://schemas.microsoft.com/office/drawing/2014/main" id="{B91E3932-ADE0-2D07-AFEF-AAF4E9DFF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" b="-1"/>
          <a:stretch/>
        </p:blipFill>
        <p:spPr>
          <a:xfrm>
            <a:off x="2481055" y="3249641"/>
            <a:ext cx="8118011" cy="34952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C0EA09-3A8A-BEA1-6768-DF61A927FB50}"/>
              </a:ext>
            </a:extLst>
          </p:cNvPr>
          <p:cNvGrpSpPr/>
          <p:nvPr/>
        </p:nvGrpSpPr>
        <p:grpSpPr>
          <a:xfrm>
            <a:off x="-5014140" y="-613458"/>
            <a:ext cx="5018560" cy="613458"/>
            <a:chOff x="3541853" y="-613458"/>
            <a:chExt cx="5018560" cy="6134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3541853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4801067" y="-613458"/>
              <a:ext cx="1250066" cy="613458"/>
            </a:xfrm>
            <a:prstGeom prst="rect">
              <a:avLst/>
            </a:prstGeom>
            <a:solidFill>
              <a:srgbClr val="0035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6060281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7310347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4190308" flipH="1">
            <a:off x="7684237" y="-1335408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3485496" y="-1730844"/>
            <a:ext cx="912560" cy="1015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C2DB5D-00E9-1D73-6D7B-1858A33DE0AF}"/>
              </a:ext>
            </a:extLst>
          </p:cNvPr>
          <p:cNvSpPr txBox="1"/>
          <p:nvPr/>
        </p:nvSpPr>
        <p:spPr>
          <a:xfrm>
            <a:off x="2481055" y="-676061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탁구의 전설 유남규 탁구감독은 대한민국 탁구는 비인기 종목이라 언급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8E7DD0-5B71-EA39-11A3-4E1B7A0F7768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6DB51-EC76-80D5-A93B-3344FD9CB9DA}"/>
              </a:ext>
            </a:extLst>
          </p:cNvPr>
          <p:cNvSpPr txBox="1"/>
          <p:nvPr/>
        </p:nvSpPr>
        <p:spPr>
          <a:xfrm>
            <a:off x="704607" y="499631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AE9EA-9F78-B5CD-2D0C-9C3968AA7B75}"/>
              </a:ext>
            </a:extLst>
          </p:cNvPr>
          <p:cNvSpPr txBox="1"/>
          <p:nvPr/>
        </p:nvSpPr>
        <p:spPr>
          <a:xfrm>
            <a:off x="6275894" y="4439701"/>
            <a:ext cx="4434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출처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2021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국민생활체육조사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8662A9-1994-47E1-D569-020EE1DC014C}"/>
              </a:ext>
            </a:extLst>
          </p:cNvPr>
          <p:cNvGrpSpPr/>
          <p:nvPr/>
        </p:nvGrpSpPr>
        <p:grpSpPr>
          <a:xfrm>
            <a:off x="2715408" y="553904"/>
            <a:ext cx="8379007" cy="2601192"/>
            <a:chOff x="-989327" y="3252247"/>
            <a:chExt cx="8379007" cy="26011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01D85D-75BD-8030-C4F8-D343E62DF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251"/>
            <a:stretch/>
          </p:blipFill>
          <p:spPr>
            <a:xfrm>
              <a:off x="-989327" y="3252247"/>
              <a:ext cx="7115175" cy="26011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6FB57-9A8C-1073-78D5-429E86D7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2554"/>
            <a:stretch/>
          </p:blipFill>
          <p:spPr>
            <a:xfrm>
              <a:off x="274505" y="3265579"/>
              <a:ext cx="7115175" cy="27377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6AA9AE-877C-0A10-E4F1-B652E2C07C57}"/>
              </a:ext>
            </a:extLst>
          </p:cNvPr>
          <p:cNvSpPr/>
          <p:nvPr/>
        </p:nvSpPr>
        <p:spPr>
          <a:xfrm>
            <a:off x="4143375" y="952107"/>
            <a:ext cx="1399588" cy="2202989"/>
          </a:xfrm>
          <a:prstGeom prst="rect">
            <a:avLst/>
          </a:prstGeom>
          <a:noFill/>
          <a:ln w="63500" cap="rnd"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hart">
            <a:extLst>
              <a:ext uri="{FF2B5EF4-FFF2-40B4-BE49-F238E27FC236}">
                <a16:creationId xmlns:a16="http://schemas.microsoft.com/office/drawing/2014/main" id="{B91E3932-ADE0-2D07-AFEF-AAF4E9DFF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" b="-1"/>
          <a:stretch/>
        </p:blipFill>
        <p:spPr>
          <a:xfrm>
            <a:off x="2481055" y="3249641"/>
            <a:ext cx="8118011" cy="34952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C0EA09-3A8A-BEA1-6768-DF61A927FB50}"/>
              </a:ext>
            </a:extLst>
          </p:cNvPr>
          <p:cNvGrpSpPr/>
          <p:nvPr/>
        </p:nvGrpSpPr>
        <p:grpSpPr>
          <a:xfrm>
            <a:off x="-5014140" y="-613458"/>
            <a:ext cx="5018560" cy="613458"/>
            <a:chOff x="3541853" y="-613458"/>
            <a:chExt cx="5018560" cy="6134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3541853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4801067" y="-613458"/>
              <a:ext cx="1250066" cy="613458"/>
            </a:xfrm>
            <a:prstGeom prst="rect">
              <a:avLst/>
            </a:prstGeom>
            <a:solidFill>
              <a:srgbClr val="00359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6060281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7310347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4190308" flipH="1">
            <a:off x="7684237" y="-1335408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3485496" y="-1730844"/>
            <a:ext cx="912560" cy="1015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C2DB5D-00E9-1D73-6D7B-1858A33DE0AF}"/>
              </a:ext>
            </a:extLst>
          </p:cNvPr>
          <p:cNvSpPr txBox="1"/>
          <p:nvPr/>
        </p:nvSpPr>
        <p:spPr>
          <a:xfrm>
            <a:off x="2481055" y="-676061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탁구의 전설 유남규 탁구감독은 대한민국 탁구는 비인기 종목이라 언급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8E7DD0-5B71-EA39-11A3-4E1B7A0F7768}"/>
              </a:ext>
            </a:extLst>
          </p:cNvPr>
          <p:cNvSpPr/>
          <p:nvPr/>
        </p:nvSpPr>
        <p:spPr>
          <a:xfrm>
            <a:off x="577285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6DB51-EC76-80D5-A93B-3344FD9CB9DA}"/>
              </a:ext>
            </a:extLst>
          </p:cNvPr>
          <p:cNvSpPr txBox="1"/>
          <p:nvPr/>
        </p:nvSpPr>
        <p:spPr>
          <a:xfrm>
            <a:off x="704607" y="499631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AE9EA-9F78-B5CD-2D0C-9C3968AA7B75}"/>
              </a:ext>
            </a:extLst>
          </p:cNvPr>
          <p:cNvSpPr txBox="1"/>
          <p:nvPr/>
        </p:nvSpPr>
        <p:spPr>
          <a:xfrm>
            <a:off x="6275894" y="4439701"/>
            <a:ext cx="4434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출처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2021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국민생활체육조사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8662A9-1994-47E1-D569-020EE1DC014C}"/>
              </a:ext>
            </a:extLst>
          </p:cNvPr>
          <p:cNvGrpSpPr/>
          <p:nvPr/>
        </p:nvGrpSpPr>
        <p:grpSpPr>
          <a:xfrm>
            <a:off x="2715408" y="553904"/>
            <a:ext cx="8379007" cy="2601192"/>
            <a:chOff x="-989327" y="3252247"/>
            <a:chExt cx="8379007" cy="26011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01D85D-75BD-8030-C4F8-D343E62DF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251"/>
            <a:stretch/>
          </p:blipFill>
          <p:spPr>
            <a:xfrm>
              <a:off x="-989327" y="3252247"/>
              <a:ext cx="7115175" cy="26011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6FB57-9A8C-1073-78D5-429E86D7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2554"/>
            <a:stretch/>
          </p:blipFill>
          <p:spPr>
            <a:xfrm>
              <a:off x="274505" y="3265579"/>
              <a:ext cx="7115175" cy="27377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DBEB22-0F6F-B1DC-1841-208E6145A931}"/>
              </a:ext>
            </a:extLst>
          </p:cNvPr>
          <p:cNvGrpSpPr/>
          <p:nvPr/>
        </p:nvGrpSpPr>
        <p:grpSpPr>
          <a:xfrm>
            <a:off x="3246121" y="4686300"/>
            <a:ext cx="1973579" cy="1905000"/>
            <a:chOff x="3246121" y="4686300"/>
            <a:chExt cx="1973579" cy="1905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6AA9AE-877C-0A10-E4F1-B652E2C07C57}"/>
                </a:ext>
              </a:extLst>
            </p:cNvPr>
            <p:cNvSpPr/>
            <p:nvPr/>
          </p:nvSpPr>
          <p:spPr>
            <a:xfrm>
              <a:off x="3246121" y="4686300"/>
              <a:ext cx="640079" cy="1905000"/>
            </a:xfrm>
            <a:prstGeom prst="rect">
              <a:avLst/>
            </a:prstGeom>
            <a:noFill/>
            <a:ln w="63500" cap="rnd">
              <a:solidFill>
                <a:srgbClr val="C0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6A3423-9918-0611-C257-382A5FE362BA}"/>
                </a:ext>
              </a:extLst>
            </p:cNvPr>
            <p:cNvSpPr/>
            <p:nvPr/>
          </p:nvSpPr>
          <p:spPr>
            <a:xfrm>
              <a:off x="4579621" y="5082540"/>
              <a:ext cx="640079" cy="1508760"/>
            </a:xfrm>
            <a:prstGeom prst="rect">
              <a:avLst/>
            </a:prstGeom>
            <a:noFill/>
            <a:ln w="63500" cap="rnd">
              <a:solidFill>
                <a:srgbClr val="C0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E4BFFF-2E3D-DE65-F093-B33F535990BD}"/>
              </a:ext>
            </a:extLst>
          </p:cNvPr>
          <p:cNvSpPr/>
          <p:nvPr/>
        </p:nvSpPr>
        <p:spPr>
          <a:xfrm>
            <a:off x="4143375" y="952107"/>
            <a:ext cx="1399588" cy="2202989"/>
          </a:xfrm>
          <a:prstGeom prst="rect">
            <a:avLst/>
          </a:prstGeom>
          <a:noFill/>
          <a:ln w="63500" cap="rnd"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5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C753A8-A104-89D1-4A48-E252959AA384}"/>
              </a:ext>
            </a:extLst>
          </p:cNvPr>
          <p:cNvGrpSpPr/>
          <p:nvPr/>
        </p:nvGrpSpPr>
        <p:grpSpPr>
          <a:xfrm>
            <a:off x="4361447" y="210576"/>
            <a:ext cx="7184734" cy="6278643"/>
            <a:chOff x="4361447" y="210576"/>
            <a:chExt cx="7184734" cy="6278643"/>
          </a:xfrm>
        </p:grpSpPr>
        <p:pic>
          <p:nvPicPr>
            <p:cNvPr id="9" name="그림 8" descr="탁구테이블, 테이블, 가구, 법원이(가) 표시된 사진&#10;&#10;자동 생성된 설명">
              <a:extLst>
                <a:ext uri="{FF2B5EF4-FFF2-40B4-BE49-F238E27FC236}">
                  <a16:creationId xmlns:a16="http://schemas.microsoft.com/office/drawing/2014/main" id="{3BD5FB32-7F6D-81C4-D991-AB9563F0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447" y="3496493"/>
              <a:ext cx="4171231" cy="2992726"/>
            </a:xfrm>
            <a:prstGeom prst="rect">
              <a:avLst/>
            </a:prstGeom>
          </p:spPr>
        </p:pic>
        <p:pic>
          <p:nvPicPr>
            <p:cNvPr id="15" name="그림 14" descr="텍스트, 실내, 천장이(가) 표시된 사진&#10;&#10;자동 생성된 설명">
              <a:extLst>
                <a:ext uri="{FF2B5EF4-FFF2-40B4-BE49-F238E27FC236}">
                  <a16:creationId xmlns:a16="http://schemas.microsoft.com/office/drawing/2014/main" id="{D6448725-D0B6-3C43-A13B-C413B1C8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655" y="3475389"/>
              <a:ext cx="2823526" cy="2992726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708BC8-932A-3865-1CFF-7D9F8170B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447" y="210576"/>
              <a:ext cx="7184734" cy="299272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3198A53-5281-5CFF-8DF7-CFD772364C0B}"/>
              </a:ext>
            </a:extLst>
          </p:cNvPr>
          <p:cNvSpPr txBox="1"/>
          <p:nvPr/>
        </p:nvSpPr>
        <p:spPr>
          <a:xfrm>
            <a:off x="367893" y="499631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디지털을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접목한 사례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B1688-0A5A-0832-765C-55C06F0D3126}"/>
              </a:ext>
            </a:extLst>
          </p:cNvPr>
          <p:cNvSpPr txBox="1"/>
          <p:nvPr/>
        </p:nvSpPr>
        <p:spPr>
          <a:xfrm>
            <a:off x="4496604" y="-3693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대한민국 탁구의 현주소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FD3054-7830-42D0-4A09-AB1DEFB43336}"/>
              </a:ext>
            </a:extLst>
          </p:cNvPr>
          <p:cNvSpPr txBox="1"/>
          <p:nvPr/>
        </p:nvSpPr>
        <p:spPr>
          <a:xfrm>
            <a:off x="13477754" y="-1754327"/>
            <a:ext cx="73019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디지털을</a:t>
            </a:r>
            <a:r>
              <a:rPr lang="ko-KR" altLang="en-US" dirty="0"/>
              <a:t> 활용한 다양한 시도</a:t>
            </a:r>
            <a:endParaRPr lang="en-US" altLang="ko-KR" dirty="0"/>
          </a:p>
          <a:p>
            <a:r>
              <a:rPr lang="ko-KR" altLang="en-US" dirty="0"/>
              <a:t>탁구에도 이러한 바람이 불었으면 좋겠네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 err="1"/>
              <a:t>싀는</a:t>
            </a:r>
            <a:r>
              <a:rPr lang="ko-KR" altLang="en-US" dirty="0"/>
              <a:t> </a:t>
            </a:r>
            <a:r>
              <a:rPr lang="en-US" altLang="ko-KR" dirty="0" err="1"/>
              <a:t>vr</a:t>
            </a:r>
            <a:r>
              <a:rPr lang="ko-KR" altLang="en-US" dirty="0"/>
              <a:t>활용을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올탁구나라는 미디어 매체를 통해 탁구에 대한 흥미를 높이고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탁구도 다른 스포츠 </a:t>
            </a:r>
            <a:r>
              <a:rPr lang="ko-KR" altLang="en-US" dirty="0" err="1"/>
              <a:t>처럼</a:t>
            </a:r>
            <a:r>
              <a:rPr lang="ko-KR" altLang="en-US" dirty="0"/>
              <a:t> 디지털과 융합하는 방향으로 발전해야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경쟁으로부터 놀이로 가는 아이템을 생각해 </a:t>
            </a:r>
            <a:r>
              <a:rPr lang="ko-KR" altLang="en-US" dirty="0" err="1"/>
              <a:t>내었다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342B4EE-848B-E3CB-54AA-E582D6C356FD}"/>
              </a:ext>
            </a:extLst>
          </p:cNvPr>
          <p:cNvGrpSpPr/>
          <p:nvPr/>
        </p:nvGrpSpPr>
        <p:grpSpPr>
          <a:xfrm>
            <a:off x="158481" y="2875764"/>
            <a:ext cx="3774812" cy="2389884"/>
            <a:chOff x="158481" y="2875764"/>
            <a:chExt cx="3774812" cy="23898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7AEA-3B5D-E2C7-1104-250B55222C17}"/>
                </a:ext>
              </a:extLst>
            </p:cNvPr>
            <p:cNvSpPr txBox="1"/>
            <p:nvPr/>
          </p:nvSpPr>
          <p:spPr>
            <a:xfrm>
              <a:off x="1214647" y="2875764"/>
              <a:ext cx="2000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F559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스포츠 엔터테인먼트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0E1A2B-D701-8257-C391-1649AD423837}"/>
                </a:ext>
              </a:extLst>
            </p:cNvPr>
            <p:cNvSpPr txBox="1"/>
            <p:nvPr/>
          </p:nvSpPr>
          <p:spPr>
            <a:xfrm>
              <a:off x="158481" y="489366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F559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스포츠 미디어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6422CC-CA62-ABAC-DEC8-0BDFE97573EC}"/>
                </a:ext>
              </a:extLst>
            </p:cNvPr>
            <p:cNvSpPr txBox="1"/>
            <p:nvPr/>
          </p:nvSpPr>
          <p:spPr>
            <a:xfrm>
              <a:off x="2770795" y="4896316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F559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스포츠 </a:t>
              </a:r>
              <a:r>
                <a:rPr lang="en-US" altLang="ko-KR" dirty="0">
                  <a:solidFill>
                    <a:srgbClr val="2F559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VR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A297F61-3B59-014A-439F-1DF0A327C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2954" y="3647440"/>
              <a:ext cx="524726" cy="944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B21CAAA-0AB3-1770-5F08-6A41C261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5073997"/>
              <a:ext cx="87884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E5F1351-7A98-48D0-96FE-4980F9744C36}"/>
                </a:ext>
              </a:extLst>
            </p:cNvPr>
            <p:cNvCxnSpPr>
              <a:cxnSpLocks/>
            </p:cNvCxnSpPr>
            <p:nvPr/>
          </p:nvCxnSpPr>
          <p:spPr>
            <a:xfrm>
              <a:off x="2625065" y="3647440"/>
              <a:ext cx="524726" cy="944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B0A050-F186-67BE-837C-F125C4CF4A8C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5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84A6A6-805F-CC6F-E786-527380F07AFC}"/>
              </a:ext>
            </a:extLst>
          </p:cNvPr>
          <p:cNvGrpSpPr/>
          <p:nvPr/>
        </p:nvGrpSpPr>
        <p:grpSpPr>
          <a:xfrm>
            <a:off x="-5320930" y="-1671323"/>
            <a:ext cx="5325350" cy="1671323"/>
            <a:chOff x="-5320930" y="-1671323"/>
            <a:chExt cx="5325350" cy="167132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EF0D0D-7EFF-2FE5-0AB4-3DF182C5BC9A}"/>
                </a:ext>
              </a:extLst>
            </p:cNvPr>
            <p:cNvSpPr/>
            <p:nvPr/>
          </p:nvSpPr>
          <p:spPr>
            <a:xfrm>
              <a:off x="-5014140" y="-613458"/>
              <a:ext cx="1250066" cy="6134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CB1ABC-DEF4-DCCD-81FC-5250A628B94E}"/>
                </a:ext>
              </a:extLst>
            </p:cNvPr>
            <p:cNvSpPr/>
            <p:nvPr/>
          </p:nvSpPr>
          <p:spPr>
            <a:xfrm>
              <a:off x="-3754926" y="-613458"/>
              <a:ext cx="1250066" cy="613458"/>
            </a:xfrm>
            <a:prstGeom prst="rect">
              <a:avLst/>
            </a:prstGeom>
            <a:solidFill>
              <a:srgbClr val="2F55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2B3599-DA57-5CDB-6CBD-91A1DB05A23F}"/>
                </a:ext>
              </a:extLst>
            </p:cNvPr>
            <p:cNvSpPr/>
            <p:nvPr/>
          </p:nvSpPr>
          <p:spPr>
            <a:xfrm>
              <a:off x="-2495712" y="-613458"/>
              <a:ext cx="1250066" cy="6134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E5331F-4DE9-63EA-2F7F-6785D7438381}"/>
                </a:ext>
              </a:extLst>
            </p:cNvPr>
            <p:cNvSpPr/>
            <p:nvPr/>
          </p:nvSpPr>
          <p:spPr>
            <a:xfrm>
              <a:off x="-1245646" y="-613458"/>
              <a:ext cx="1250066" cy="6134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래픽 4">
              <a:extLst>
                <a:ext uri="{FF2B5EF4-FFF2-40B4-BE49-F238E27FC236}">
                  <a16:creationId xmlns:a16="http://schemas.microsoft.com/office/drawing/2014/main" id="{2A5AAB96-EB1B-5D10-682C-D7FAB626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 rot="14190308" flipH="1">
              <a:off x="-955067" y="-1512237"/>
              <a:ext cx="762529" cy="520664"/>
            </a:xfrm>
            <a:prstGeom prst="rect">
              <a:avLst/>
            </a:prstGeom>
          </p:spPr>
        </p:pic>
        <p:pic>
          <p:nvPicPr>
            <p:cNvPr id="20" name="그림 19" descr="실루엣, 옅은이(가) 표시된 사진&#10;&#10;자동 생성된 설명">
              <a:extLst>
                <a:ext uri="{FF2B5EF4-FFF2-40B4-BE49-F238E27FC236}">
                  <a16:creationId xmlns:a16="http://schemas.microsoft.com/office/drawing/2014/main" id="{C7B5516F-1BD8-B0B8-CEB2-A751F4FB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6842">
              <a:off x="-5320930" y="-1671323"/>
              <a:ext cx="912560" cy="101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633F88-A875-E7D7-FC58-927DBFD4A132}"/>
              </a:ext>
            </a:extLst>
          </p:cNvPr>
          <p:cNvSpPr txBox="1"/>
          <p:nvPr/>
        </p:nvSpPr>
        <p:spPr>
          <a:xfrm>
            <a:off x="-1647640" y="32432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B4D75-8EE0-6DC4-A1C2-908D96E9BFBA}"/>
              </a:ext>
            </a:extLst>
          </p:cNvPr>
          <p:cNvSpPr txBox="1"/>
          <p:nvPr/>
        </p:nvSpPr>
        <p:spPr>
          <a:xfrm>
            <a:off x="-1660141" y="3837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효진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E09EC-7658-D840-DA5A-7D6883C911CD}"/>
              </a:ext>
            </a:extLst>
          </p:cNvPr>
          <p:cNvSpPr txBox="1"/>
          <p:nvPr/>
        </p:nvSpPr>
        <p:spPr>
          <a:xfrm>
            <a:off x="785234" y="660400"/>
            <a:ext cx="1837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MAIN</a:t>
            </a:r>
          </a:p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SERVICE</a:t>
            </a:r>
            <a:endParaRPr lang="ko-KR" altLang="en-US" sz="3600" dirty="0">
              <a:solidFill>
                <a:srgbClr val="2F5597"/>
              </a:solidFill>
              <a:latin typeface="Bauhaus 93" panose="04030905020B02020C02" pitchFamily="82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F91974B-AFBA-75AC-D68A-1AA61CA5C1D0}"/>
              </a:ext>
            </a:extLst>
          </p:cNvPr>
          <p:cNvSpPr/>
          <p:nvPr/>
        </p:nvSpPr>
        <p:spPr>
          <a:xfrm>
            <a:off x="8043840" y="2767329"/>
            <a:ext cx="2048507" cy="2048507"/>
          </a:xfrm>
          <a:prstGeom prst="ellipse">
            <a:avLst/>
          </a:prstGeom>
          <a:solidFill>
            <a:srgbClr val="818284"/>
          </a:solidFill>
          <a:ln>
            <a:noFill/>
          </a:ln>
          <a:effectLst>
            <a:glow rad="152400">
              <a:schemeClr val="accent3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F25C8F-D50B-BD86-BACB-3C394C607DED}"/>
              </a:ext>
            </a:extLst>
          </p:cNvPr>
          <p:cNvSpPr/>
          <p:nvPr/>
        </p:nvSpPr>
        <p:spPr>
          <a:xfrm>
            <a:off x="2622596" y="2813005"/>
            <a:ext cx="2048507" cy="2048507"/>
          </a:xfrm>
          <a:prstGeom prst="ellipse">
            <a:avLst/>
          </a:prstGeom>
          <a:solidFill>
            <a:srgbClr val="818284"/>
          </a:solidFill>
          <a:ln>
            <a:noFill/>
          </a:ln>
          <a:effectLst>
            <a:glow rad="152400">
              <a:schemeClr val="accent3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3228DBED-0EB6-1375-BF58-662E6FEEF4F8}"/>
              </a:ext>
            </a:extLst>
          </p:cNvPr>
          <p:cNvSpPr/>
          <p:nvPr/>
        </p:nvSpPr>
        <p:spPr>
          <a:xfrm>
            <a:off x="5807730" y="3301941"/>
            <a:ext cx="1099483" cy="1099483"/>
          </a:xfrm>
          <a:prstGeom prst="mathPlus">
            <a:avLst>
              <a:gd name="adj1" fmla="val 1796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래픽 24" descr="탁구 패들과 공 윤곽선">
            <a:extLst>
              <a:ext uri="{FF2B5EF4-FFF2-40B4-BE49-F238E27FC236}">
                <a16:creationId xmlns:a16="http://schemas.microsoft.com/office/drawing/2014/main" id="{D80B37B5-E951-7C5E-368E-6643A2C7C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4680" y="3109513"/>
            <a:ext cx="1484337" cy="1484337"/>
          </a:xfrm>
          <a:prstGeom prst="rect">
            <a:avLst/>
          </a:prstGeom>
        </p:spPr>
      </p:pic>
      <p:pic>
        <p:nvPicPr>
          <p:cNvPr id="31" name="그래픽 30" descr="프로세서 윤곽선">
            <a:extLst>
              <a:ext uri="{FF2B5EF4-FFF2-40B4-BE49-F238E27FC236}">
                <a16:creationId xmlns:a16="http://schemas.microsoft.com/office/drawing/2014/main" id="{071ED2BC-EBCE-6091-8AC8-3A2F3E661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3391" y="2979719"/>
            <a:ext cx="1669403" cy="1669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21AF8-6602-FBDE-52D4-D37604F2E687}"/>
              </a:ext>
            </a:extLst>
          </p:cNvPr>
          <p:cNvSpPr txBox="1"/>
          <p:nvPr/>
        </p:nvSpPr>
        <p:spPr>
          <a:xfrm>
            <a:off x="6010261" y="2089730"/>
            <a:ext cx="694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8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00A0CDA-02D1-877F-A8AC-94C782110E35}"/>
              </a:ext>
            </a:extLst>
          </p:cNvPr>
          <p:cNvSpPr txBox="1"/>
          <p:nvPr/>
        </p:nvSpPr>
        <p:spPr>
          <a:xfrm>
            <a:off x="9173686" y="2788575"/>
            <a:ext cx="2520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T.EDS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4190308" flipH="1">
            <a:off x="-955067" y="-1512237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-5320930" y="-1671323"/>
            <a:ext cx="912560" cy="10156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633F88-A875-E7D7-FC58-927DBFD4A132}"/>
              </a:ext>
            </a:extLst>
          </p:cNvPr>
          <p:cNvSpPr txBox="1"/>
          <p:nvPr/>
        </p:nvSpPr>
        <p:spPr>
          <a:xfrm>
            <a:off x="-1647640" y="32432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B4D75-8EE0-6DC4-A1C2-908D96E9BFBA}"/>
              </a:ext>
            </a:extLst>
          </p:cNvPr>
          <p:cNvSpPr txBox="1"/>
          <p:nvPr/>
        </p:nvSpPr>
        <p:spPr>
          <a:xfrm>
            <a:off x="-1660141" y="3837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효진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E09EC-7658-D840-DA5A-7D6883C911CD}"/>
              </a:ext>
            </a:extLst>
          </p:cNvPr>
          <p:cNvSpPr txBox="1"/>
          <p:nvPr/>
        </p:nvSpPr>
        <p:spPr>
          <a:xfrm>
            <a:off x="785234" y="660400"/>
            <a:ext cx="1837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MAIN</a:t>
            </a:r>
          </a:p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SERVICE</a:t>
            </a:r>
            <a:endParaRPr lang="ko-KR" altLang="en-US" sz="3600" dirty="0">
              <a:solidFill>
                <a:srgbClr val="2F5597"/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F20556EE-E968-16F0-00C6-B64D2FE6C11F}"/>
              </a:ext>
            </a:extLst>
          </p:cNvPr>
          <p:cNvSpPr/>
          <p:nvPr/>
        </p:nvSpPr>
        <p:spPr>
          <a:xfrm>
            <a:off x="3067001" y="3437701"/>
            <a:ext cx="1099483" cy="1099483"/>
          </a:xfrm>
          <a:prstGeom prst="mathPlus">
            <a:avLst>
              <a:gd name="adj1" fmla="val 17964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같음 기호 20">
            <a:extLst>
              <a:ext uri="{FF2B5EF4-FFF2-40B4-BE49-F238E27FC236}">
                <a16:creationId xmlns:a16="http://schemas.microsoft.com/office/drawing/2014/main" id="{4D0825CF-9DF4-99F4-6568-7C31FFA9621A}"/>
              </a:ext>
            </a:extLst>
          </p:cNvPr>
          <p:cNvSpPr/>
          <p:nvPr/>
        </p:nvSpPr>
        <p:spPr>
          <a:xfrm>
            <a:off x="6717517" y="3437701"/>
            <a:ext cx="914400" cy="914400"/>
          </a:xfrm>
          <a:prstGeom prst="mathEqual">
            <a:avLst>
              <a:gd name="adj1" fmla="val 16853"/>
              <a:gd name="adj2" fmla="val 17316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4AACAA-E636-DF50-7E67-AA09B2102F7F}"/>
              </a:ext>
            </a:extLst>
          </p:cNvPr>
          <p:cNvSpPr/>
          <p:nvPr/>
        </p:nvSpPr>
        <p:spPr>
          <a:xfrm>
            <a:off x="4464142" y="2903089"/>
            <a:ext cx="2048507" cy="2048507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20A284A-8EE2-A3EA-478C-D294890E191D}"/>
              </a:ext>
            </a:extLst>
          </p:cNvPr>
          <p:cNvSpPr/>
          <p:nvPr/>
        </p:nvSpPr>
        <p:spPr>
          <a:xfrm>
            <a:off x="720836" y="2948765"/>
            <a:ext cx="2048507" cy="2048507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탁구 패들과 공 윤곽선">
            <a:extLst>
              <a:ext uri="{FF2B5EF4-FFF2-40B4-BE49-F238E27FC236}">
                <a16:creationId xmlns:a16="http://schemas.microsoft.com/office/drawing/2014/main" id="{46156312-E7F2-CCAC-0DF4-316AEA9AD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696" y="3230849"/>
            <a:ext cx="1484337" cy="1484337"/>
          </a:xfrm>
          <a:prstGeom prst="rect">
            <a:avLst/>
          </a:prstGeom>
        </p:spPr>
      </p:pic>
      <p:pic>
        <p:nvPicPr>
          <p:cNvPr id="10" name="그래픽 9" descr="프로세서 윤곽선">
            <a:extLst>
              <a:ext uri="{FF2B5EF4-FFF2-40B4-BE49-F238E27FC236}">
                <a16:creationId xmlns:a16="http://schemas.microsoft.com/office/drawing/2014/main" id="{95C6E235-B914-7B87-55CE-85F65C7E3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5918" y="3112552"/>
            <a:ext cx="1669403" cy="1669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E3E74-2B20-C732-7A42-52701D8A7C90}"/>
              </a:ext>
            </a:extLst>
          </p:cNvPr>
          <p:cNvSpPr txBox="1"/>
          <p:nvPr/>
        </p:nvSpPr>
        <p:spPr>
          <a:xfrm>
            <a:off x="7647734" y="2735605"/>
            <a:ext cx="855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rgbClr val="2F559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『</a:t>
            </a:r>
            <a:endParaRPr lang="ko-KR" altLang="en-US" sz="13800" b="1" dirty="0">
              <a:solidFill>
                <a:srgbClr val="2F559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7E2947-7387-10B8-25BF-A8D35596143D}"/>
              </a:ext>
            </a:extLst>
          </p:cNvPr>
          <p:cNvSpPr txBox="1"/>
          <p:nvPr/>
        </p:nvSpPr>
        <p:spPr>
          <a:xfrm rot="10800000">
            <a:off x="11081077" y="2687345"/>
            <a:ext cx="855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rgbClr val="2F559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『</a:t>
            </a:r>
            <a:endParaRPr lang="ko-KR" altLang="en-US" sz="13800" b="1" dirty="0">
              <a:solidFill>
                <a:srgbClr val="2F5597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BAA39F4-05C5-9ECC-4040-DEF584683CC2}"/>
              </a:ext>
            </a:extLst>
          </p:cNvPr>
          <p:cNvGrpSpPr/>
          <p:nvPr/>
        </p:nvGrpSpPr>
        <p:grpSpPr>
          <a:xfrm>
            <a:off x="6339559" y="2641243"/>
            <a:ext cx="194591" cy="180458"/>
            <a:chOff x="6339559" y="2641243"/>
            <a:chExt cx="194591" cy="1804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A3BA0B1-2FC6-74E9-11BB-8FCD20C8A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559" y="2641243"/>
              <a:ext cx="23418" cy="92205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B3BD8E4-79F3-E618-DF52-BDC3595EE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540" y="2687955"/>
              <a:ext cx="86629" cy="101700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EC3F11B-C062-2FA8-5D80-C79C116BB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143" y="2788575"/>
              <a:ext cx="94007" cy="33126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A17549-B10C-9445-F352-DF060BC729C5}"/>
              </a:ext>
            </a:extLst>
          </p:cNvPr>
          <p:cNvGrpSpPr/>
          <p:nvPr/>
        </p:nvGrpSpPr>
        <p:grpSpPr>
          <a:xfrm rot="11351768">
            <a:off x="687938" y="5011661"/>
            <a:ext cx="194591" cy="180458"/>
            <a:chOff x="6339559" y="2641243"/>
            <a:chExt cx="194591" cy="18045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21D891-2CD5-02A7-6E9E-EBE0CE30A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559" y="2641243"/>
              <a:ext cx="23418" cy="92205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73EF9-FBEA-16AD-AAA4-6400F465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540" y="2687955"/>
              <a:ext cx="86629" cy="101700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7C71C18-8BD1-507A-05D1-C096583E1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143" y="2788575"/>
              <a:ext cx="94007" cy="33126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BA18EA7-3A31-C6B8-5729-02A8158861A0}"/>
              </a:ext>
            </a:extLst>
          </p:cNvPr>
          <p:cNvSpPr txBox="1"/>
          <p:nvPr/>
        </p:nvSpPr>
        <p:spPr>
          <a:xfrm>
            <a:off x="5020959" y="506503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359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(EDS)</a:t>
            </a:r>
            <a:endParaRPr lang="ko-KR" altLang="en-US" sz="2400" dirty="0">
              <a:solidFill>
                <a:srgbClr val="00359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15C8A7-30B3-71DF-1C79-7CBA39C7AE68}"/>
              </a:ext>
            </a:extLst>
          </p:cNvPr>
          <p:cNvSpPr txBox="1"/>
          <p:nvPr/>
        </p:nvSpPr>
        <p:spPr>
          <a:xfrm>
            <a:off x="1141739" y="506503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359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(T.T)</a:t>
            </a:r>
            <a:endParaRPr lang="ko-KR" altLang="en-US" sz="2400" dirty="0">
              <a:solidFill>
                <a:srgbClr val="00359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75F9E-C0E6-4FCE-14F1-1EA328FA56C3}"/>
              </a:ext>
            </a:extLst>
          </p:cNvPr>
          <p:cNvSpPr txBox="1"/>
          <p:nvPr/>
        </p:nvSpPr>
        <p:spPr>
          <a:xfrm>
            <a:off x="9026318" y="3387069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2F559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???</a:t>
            </a:r>
            <a:endParaRPr lang="ko-KR" altLang="en-US" sz="6000" dirty="0">
              <a:solidFill>
                <a:srgbClr val="2F559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36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3075F9E-C0E6-4FCE-14F1-1EA328FA56C3}"/>
              </a:ext>
            </a:extLst>
          </p:cNvPr>
          <p:cNvSpPr txBox="1"/>
          <p:nvPr/>
        </p:nvSpPr>
        <p:spPr>
          <a:xfrm>
            <a:off x="9173686" y="2886465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???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9" name="그래픽 4">
            <a:extLst>
              <a:ext uri="{FF2B5EF4-FFF2-40B4-BE49-F238E27FC236}">
                <a16:creationId xmlns:a16="http://schemas.microsoft.com/office/drawing/2014/main" id="{2A5AAB96-EB1B-5D10-682C-D7FAB626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4190308" flipH="1">
            <a:off x="-955067" y="-1512237"/>
            <a:ext cx="762529" cy="520664"/>
          </a:xfrm>
          <a:prstGeom prst="rect">
            <a:avLst/>
          </a:prstGeom>
        </p:spPr>
      </p:pic>
      <p:pic>
        <p:nvPicPr>
          <p:cNvPr id="20" name="그림 19" descr="실루엣, 옅은이(가) 표시된 사진&#10;&#10;자동 생성된 설명">
            <a:extLst>
              <a:ext uri="{FF2B5EF4-FFF2-40B4-BE49-F238E27FC236}">
                <a16:creationId xmlns:a16="http://schemas.microsoft.com/office/drawing/2014/main" id="{C7B5516F-1BD8-B0B8-CEB2-A751F4FB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842">
            <a:off x="-5320930" y="-1671323"/>
            <a:ext cx="912560" cy="10156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633F88-A875-E7D7-FC58-927DBFD4A132}"/>
              </a:ext>
            </a:extLst>
          </p:cNvPr>
          <p:cNvSpPr txBox="1"/>
          <p:nvPr/>
        </p:nvSpPr>
        <p:spPr>
          <a:xfrm>
            <a:off x="-1647640" y="32432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B4D75-8EE0-6DC4-A1C2-908D96E9BFBA}"/>
              </a:ext>
            </a:extLst>
          </p:cNvPr>
          <p:cNvSpPr txBox="1"/>
          <p:nvPr/>
        </p:nvSpPr>
        <p:spPr>
          <a:xfrm>
            <a:off x="-1660141" y="3837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효진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E09EC-7658-D840-DA5A-7D6883C911CD}"/>
              </a:ext>
            </a:extLst>
          </p:cNvPr>
          <p:cNvSpPr txBox="1"/>
          <p:nvPr/>
        </p:nvSpPr>
        <p:spPr>
          <a:xfrm>
            <a:off x="785234" y="660400"/>
            <a:ext cx="1837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MAIN</a:t>
            </a:r>
          </a:p>
          <a:p>
            <a:r>
              <a:rPr lang="en-US" altLang="ko-KR" sz="3600" dirty="0">
                <a:solidFill>
                  <a:srgbClr val="2F5597"/>
                </a:solidFill>
                <a:latin typeface="Bauhaus 93" panose="04030905020B02020C02" pitchFamily="82" charset="0"/>
              </a:rPr>
              <a:t>SERVICE</a:t>
            </a:r>
            <a:endParaRPr lang="ko-KR" altLang="en-US" sz="3600" dirty="0">
              <a:solidFill>
                <a:srgbClr val="2F5597"/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F20556EE-E968-16F0-00C6-B64D2FE6C11F}"/>
              </a:ext>
            </a:extLst>
          </p:cNvPr>
          <p:cNvSpPr/>
          <p:nvPr/>
        </p:nvSpPr>
        <p:spPr>
          <a:xfrm>
            <a:off x="3067001" y="3437701"/>
            <a:ext cx="1099483" cy="1099483"/>
          </a:xfrm>
          <a:prstGeom prst="mathPlus">
            <a:avLst>
              <a:gd name="adj1" fmla="val 17964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같음 기호 20">
            <a:extLst>
              <a:ext uri="{FF2B5EF4-FFF2-40B4-BE49-F238E27FC236}">
                <a16:creationId xmlns:a16="http://schemas.microsoft.com/office/drawing/2014/main" id="{4D0825CF-9DF4-99F4-6568-7C31FFA9621A}"/>
              </a:ext>
            </a:extLst>
          </p:cNvPr>
          <p:cNvSpPr/>
          <p:nvPr/>
        </p:nvSpPr>
        <p:spPr>
          <a:xfrm>
            <a:off x="6717517" y="3437701"/>
            <a:ext cx="914400" cy="914400"/>
          </a:xfrm>
          <a:prstGeom prst="mathEqual">
            <a:avLst>
              <a:gd name="adj1" fmla="val 16853"/>
              <a:gd name="adj2" fmla="val 17316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4AACAA-E636-DF50-7E67-AA09B2102F7F}"/>
              </a:ext>
            </a:extLst>
          </p:cNvPr>
          <p:cNvSpPr/>
          <p:nvPr/>
        </p:nvSpPr>
        <p:spPr>
          <a:xfrm>
            <a:off x="4464142" y="2903089"/>
            <a:ext cx="2048507" cy="2048507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20A284A-8EE2-A3EA-478C-D294890E191D}"/>
              </a:ext>
            </a:extLst>
          </p:cNvPr>
          <p:cNvSpPr/>
          <p:nvPr/>
        </p:nvSpPr>
        <p:spPr>
          <a:xfrm>
            <a:off x="720836" y="2948765"/>
            <a:ext cx="2048507" cy="2048507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glow rad="152400">
              <a:schemeClr val="accent1">
                <a:lumMod val="40000"/>
                <a:lumOff val="6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탁구 패들과 공 윤곽선">
            <a:extLst>
              <a:ext uri="{FF2B5EF4-FFF2-40B4-BE49-F238E27FC236}">
                <a16:creationId xmlns:a16="http://schemas.microsoft.com/office/drawing/2014/main" id="{46156312-E7F2-CCAC-0DF4-316AEA9AD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696" y="3230849"/>
            <a:ext cx="1484337" cy="1484337"/>
          </a:xfrm>
          <a:prstGeom prst="rect">
            <a:avLst/>
          </a:prstGeom>
        </p:spPr>
      </p:pic>
      <p:pic>
        <p:nvPicPr>
          <p:cNvPr id="10" name="그래픽 9" descr="프로세서 윤곽선">
            <a:extLst>
              <a:ext uri="{FF2B5EF4-FFF2-40B4-BE49-F238E27FC236}">
                <a16:creationId xmlns:a16="http://schemas.microsoft.com/office/drawing/2014/main" id="{95C6E235-B914-7B87-55CE-85F65C7E3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5918" y="3112552"/>
            <a:ext cx="1669403" cy="1669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E3E74-2B20-C732-7A42-52701D8A7C90}"/>
              </a:ext>
            </a:extLst>
          </p:cNvPr>
          <p:cNvSpPr txBox="1"/>
          <p:nvPr/>
        </p:nvSpPr>
        <p:spPr>
          <a:xfrm>
            <a:off x="7647734" y="2735605"/>
            <a:ext cx="855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rgbClr val="2F559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『</a:t>
            </a:r>
            <a:endParaRPr lang="ko-KR" altLang="en-US" sz="13800" b="1" dirty="0">
              <a:solidFill>
                <a:srgbClr val="2F559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7E2947-7387-10B8-25BF-A8D35596143D}"/>
              </a:ext>
            </a:extLst>
          </p:cNvPr>
          <p:cNvSpPr txBox="1"/>
          <p:nvPr/>
        </p:nvSpPr>
        <p:spPr>
          <a:xfrm rot="10800000">
            <a:off x="11081077" y="2687345"/>
            <a:ext cx="855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rgbClr val="2F559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『</a:t>
            </a:r>
            <a:endParaRPr lang="ko-KR" altLang="en-US" sz="13800" b="1" dirty="0">
              <a:solidFill>
                <a:srgbClr val="2F5597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BAA39F4-05C5-9ECC-4040-DEF584683CC2}"/>
              </a:ext>
            </a:extLst>
          </p:cNvPr>
          <p:cNvGrpSpPr/>
          <p:nvPr/>
        </p:nvGrpSpPr>
        <p:grpSpPr>
          <a:xfrm>
            <a:off x="6339559" y="2641243"/>
            <a:ext cx="194591" cy="180458"/>
            <a:chOff x="6339559" y="2641243"/>
            <a:chExt cx="194591" cy="1804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A3BA0B1-2FC6-74E9-11BB-8FCD20C8A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559" y="2641243"/>
              <a:ext cx="23418" cy="92205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B3BD8E4-79F3-E618-DF52-BDC3595EE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540" y="2687955"/>
              <a:ext cx="86629" cy="101700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EC3F11B-C062-2FA8-5D80-C79C116BB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143" y="2788575"/>
              <a:ext cx="94007" cy="33126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A17549-B10C-9445-F352-DF060BC729C5}"/>
              </a:ext>
            </a:extLst>
          </p:cNvPr>
          <p:cNvGrpSpPr/>
          <p:nvPr/>
        </p:nvGrpSpPr>
        <p:grpSpPr>
          <a:xfrm rot="11351768">
            <a:off x="687938" y="5011661"/>
            <a:ext cx="194591" cy="180458"/>
            <a:chOff x="6339559" y="2641243"/>
            <a:chExt cx="194591" cy="18045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21D891-2CD5-02A7-6E9E-EBE0CE30A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559" y="2641243"/>
              <a:ext cx="23418" cy="92205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73EF9-FBEA-16AD-AAA4-6400F465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540" y="2687955"/>
              <a:ext cx="86629" cy="101700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7C71C18-8BD1-507A-05D1-C096583E1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143" y="2788575"/>
              <a:ext cx="94007" cy="33126"/>
            </a:xfrm>
            <a:prstGeom prst="line">
              <a:avLst/>
            </a:prstGeom>
            <a:ln w="444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BA18EA7-3A31-C6B8-5729-02A8158861A0}"/>
              </a:ext>
            </a:extLst>
          </p:cNvPr>
          <p:cNvSpPr txBox="1"/>
          <p:nvPr/>
        </p:nvSpPr>
        <p:spPr>
          <a:xfrm>
            <a:off x="5020959" y="506503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359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(EDS)</a:t>
            </a:r>
            <a:endParaRPr lang="ko-KR" altLang="en-US" sz="2400" dirty="0">
              <a:solidFill>
                <a:srgbClr val="00359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15C8A7-30B3-71DF-1C79-7CBA39C7AE68}"/>
              </a:ext>
            </a:extLst>
          </p:cNvPr>
          <p:cNvSpPr txBox="1"/>
          <p:nvPr/>
        </p:nvSpPr>
        <p:spPr>
          <a:xfrm>
            <a:off x="1141739" y="506503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359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(T.T)</a:t>
            </a:r>
            <a:endParaRPr lang="ko-KR" altLang="en-US" sz="2400" dirty="0">
              <a:solidFill>
                <a:srgbClr val="00359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0A0CDA-02D1-877F-A8AC-94C782110E35}"/>
              </a:ext>
            </a:extLst>
          </p:cNvPr>
          <p:cNvSpPr txBox="1"/>
          <p:nvPr/>
        </p:nvSpPr>
        <p:spPr>
          <a:xfrm>
            <a:off x="8608916" y="3387069"/>
            <a:ext cx="2520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2F559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T.EDS</a:t>
            </a:r>
            <a:endParaRPr lang="ko-KR" altLang="en-US" sz="6000" dirty="0">
              <a:solidFill>
                <a:srgbClr val="2F559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8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F3A0DB5-D677-1BC1-E131-FCFDB3E17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6" r="1"/>
          <a:stretch/>
        </p:blipFill>
        <p:spPr>
          <a:xfrm>
            <a:off x="752672" y="1682338"/>
            <a:ext cx="5843513" cy="544771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0A20E0-D520-A662-3B54-F21AEE29AFB2}"/>
              </a:ext>
            </a:extLst>
          </p:cNvPr>
          <p:cNvSpPr/>
          <p:nvPr/>
        </p:nvSpPr>
        <p:spPr>
          <a:xfrm>
            <a:off x="3689527" y="4249849"/>
            <a:ext cx="794504" cy="476897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CAA3E3-4DFC-2EA8-ACA4-32544EF4824E}"/>
              </a:ext>
            </a:extLst>
          </p:cNvPr>
          <p:cNvCxnSpPr/>
          <p:nvPr/>
        </p:nvCxnSpPr>
        <p:spPr>
          <a:xfrm>
            <a:off x="4086779" y="4349761"/>
            <a:ext cx="0" cy="26634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EE819A6-981E-6333-D8EE-814AB04B39EB}"/>
              </a:ext>
            </a:extLst>
          </p:cNvPr>
          <p:cNvSpPr/>
          <p:nvPr/>
        </p:nvSpPr>
        <p:spPr>
          <a:xfrm rot="16200000">
            <a:off x="3751896" y="4361596"/>
            <a:ext cx="281495" cy="242668"/>
          </a:xfrm>
          <a:prstGeom prst="triangle">
            <a:avLst/>
          </a:prstGeom>
          <a:noFill/>
          <a:ln w="317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4221865-FE36-E997-DC3C-8902E398F416}"/>
              </a:ext>
            </a:extLst>
          </p:cNvPr>
          <p:cNvSpPr/>
          <p:nvPr/>
        </p:nvSpPr>
        <p:spPr>
          <a:xfrm rot="5400000" flipH="1">
            <a:off x="4150901" y="4361595"/>
            <a:ext cx="281495" cy="242668"/>
          </a:xfrm>
          <a:prstGeom prst="triangle">
            <a:avLst/>
          </a:prstGeom>
          <a:noFill/>
          <a:ln w="317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AFFDC3D-DCE4-A96B-9B09-7C583B98BA42}"/>
              </a:ext>
            </a:extLst>
          </p:cNvPr>
          <p:cNvSpPr/>
          <p:nvPr/>
        </p:nvSpPr>
        <p:spPr>
          <a:xfrm rot="16200000">
            <a:off x="3751896" y="4361597"/>
            <a:ext cx="281495" cy="242668"/>
          </a:xfrm>
          <a:prstGeom prst="triangl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B27B1C5-C40B-C333-D4F4-7D51B8A498C5}"/>
              </a:ext>
            </a:extLst>
          </p:cNvPr>
          <p:cNvSpPr/>
          <p:nvPr/>
        </p:nvSpPr>
        <p:spPr>
          <a:xfrm rot="5400000" flipH="1">
            <a:off x="4150901" y="4362159"/>
            <a:ext cx="281495" cy="242668"/>
          </a:xfrm>
          <a:prstGeom prst="triangle">
            <a:avLst/>
          </a:prstGeom>
          <a:noFill/>
          <a:ln w="31750">
            <a:solidFill>
              <a:srgbClr val="003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97F97-C19E-90E3-ECE5-7D5C1653A9DF}"/>
              </a:ext>
            </a:extLst>
          </p:cNvPr>
          <p:cNvSpPr txBox="1"/>
          <p:nvPr/>
        </p:nvSpPr>
        <p:spPr>
          <a:xfrm>
            <a:off x="367893" y="499631"/>
            <a:ext cx="5771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TEDS</a:t>
            </a:r>
            <a:r>
              <a:rPr lang="ko-KR" altLang="en-US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en-US" altLang="ko-KR" sz="32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2400" dirty="0">
                <a:solidFill>
                  <a:srgbClr val="2F559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Automatic Scoring system</a:t>
            </a:r>
            <a:endParaRPr lang="ko-KR" altLang="en-US" sz="3200" dirty="0">
              <a:solidFill>
                <a:srgbClr val="2F559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726962-CD2C-95CD-11FE-02F90D212258}"/>
              </a:ext>
            </a:extLst>
          </p:cNvPr>
          <p:cNvSpPr/>
          <p:nvPr/>
        </p:nvSpPr>
        <p:spPr>
          <a:xfrm>
            <a:off x="278428" y="452798"/>
            <a:ext cx="89465" cy="64121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1F9674-752B-1CD1-D0B8-AF500318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6" r="1"/>
          <a:stretch/>
        </p:blipFill>
        <p:spPr>
          <a:xfrm flipH="1">
            <a:off x="6264033" y="1682338"/>
            <a:ext cx="5843513" cy="54477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4952A8-1C38-0CC3-3574-D66D9B82E8AC}"/>
              </a:ext>
            </a:extLst>
          </p:cNvPr>
          <p:cNvSpPr/>
          <p:nvPr/>
        </p:nvSpPr>
        <p:spPr>
          <a:xfrm>
            <a:off x="4592320" y="3271520"/>
            <a:ext cx="929507" cy="937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BE1B78-9904-E945-EEB9-0CFE9347FB63}"/>
              </a:ext>
            </a:extLst>
          </p:cNvPr>
          <p:cNvSpPr/>
          <p:nvPr/>
        </p:nvSpPr>
        <p:spPr>
          <a:xfrm>
            <a:off x="7090910" y="3271520"/>
            <a:ext cx="929507" cy="937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5C35FE-7EA5-15D7-7AF5-86810FB0E8C7}"/>
              </a:ext>
            </a:extLst>
          </p:cNvPr>
          <p:cNvSpPr/>
          <p:nvPr/>
        </p:nvSpPr>
        <p:spPr>
          <a:xfrm>
            <a:off x="6264033" y="3429000"/>
            <a:ext cx="197288" cy="82084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B4A0DC-339D-0689-0410-D3E8E3624076}"/>
              </a:ext>
            </a:extLst>
          </p:cNvPr>
          <p:cNvSpPr/>
          <p:nvPr/>
        </p:nvSpPr>
        <p:spPr>
          <a:xfrm>
            <a:off x="4170314" y="2375672"/>
            <a:ext cx="239938" cy="2399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AD5432-C149-7351-4C2A-1852D49923A6}"/>
              </a:ext>
            </a:extLst>
          </p:cNvPr>
          <p:cNvGrpSpPr/>
          <p:nvPr/>
        </p:nvGrpSpPr>
        <p:grpSpPr>
          <a:xfrm>
            <a:off x="5423182" y="1397989"/>
            <a:ext cx="1878990" cy="1499800"/>
            <a:chOff x="5396209" y="717269"/>
            <a:chExt cx="1878990" cy="14998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8B13A5-FDF2-86D2-42CF-05887195F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80"/>
            <a:stretch/>
          </p:blipFill>
          <p:spPr>
            <a:xfrm>
              <a:off x="5396209" y="717269"/>
              <a:ext cx="1878990" cy="1499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8E4B7AF-A08C-4C4B-0015-4C0F1C50EBC6}"/>
                </a:ext>
              </a:extLst>
            </p:cNvPr>
            <p:cNvSpPr/>
            <p:nvPr/>
          </p:nvSpPr>
          <p:spPr>
            <a:xfrm>
              <a:off x="6434005" y="1701165"/>
              <a:ext cx="193490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43EADA-477F-572B-3AB7-7B44A3D083CA}"/>
              </a:ext>
            </a:extLst>
          </p:cNvPr>
          <p:cNvSpPr txBox="1"/>
          <p:nvPr/>
        </p:nvSpPr>
        <p:spPr>
          <a:xfrm>
            <a:off x="1528330" y="4527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2F5597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94916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584</Words>
  <Application>Microsoft Office PowerPoint</Application>
  <PresentationFormat>와이드스크린</PresentationFormat>
  <Paragraphs>176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제주한라산</vt:lpstr>
      <vt:lpstr>배달의민족 주아</vt:lpstr>
      <vt:lpstr>조선일보명조</vt:lpstr>
      <vt:lpstr>Arial</vt:lpstr>
      <vt:lpstr>배달의민족 한나는 열한살</vt:lpstr>
      <vt:lpstr>Bauhaus 93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동춘</dc:creator>
  <cp:lastModifiedBy>박 동춘</cp:lastModifiedBy>
  <cp:revision>22</cp:revision>
  <dcterms:created xsi:type="dcterms:W3CDTF">2022-05-17T11:59:52Z</dcterms:created>
  <dcterms:modified xsi:type="dcterms:W3CDTF">2022-05-18T20:42:15Z</dcterms:modified>
</cp:coreProperties>
</file>